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6" r:id="rId2"/>
  </p:sldMasterIdLst>
  <p:sldIdLst>
    <p:sldId id="256" r:id="rId3"/>
    <p:sldId id="277" r:id="rId4"/>
    <p:sldId id="278" r:id="rId5"/>
    <p:sldId id="257" r:id="rId6"/>
    <p:sldId id="258" r:id="rId7"/>
    <p:sldId id="294" r:id="rId8"/>
    <p:sldId id="275" r:id="rId9"/>
    <p:sldId id="259" r:id="rId10"/>
    <p:sldId id="260" r:id="rId11"/>
    <p:sldId id="285" r:id="rId12"/>
    <p:sldId id="262" r:id="rId13"/>
    <p:sldId id="263" r:id="rId14"/>
    <p:sldId id="264" r:id="rId15"/>
    <p:sldId id="265" r:id="rId16"/>
    <p:sldId id="266" r:id="rId17"/>
    <p:sldId id="267" r:id="rId18"/>
    <p:sldId id="282" r:id="rId19"/>
    <p:sldId id="286" r:id="rId20"/>
    <p:sldId id="287" r:id="rId21"/>
    <p:sldId id="288" r:id="rId22"/>
    <p:sldId id="292" r:id="rId23"/>
    <p:sldId id="289" r:id="rId24"/>
    <p:sldId id="290" r:id="rId25"/>
    <p:sldId id="291" r:id="rId26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599"/>
  </p:normalViewPr>
  <p:slideViewPr>
    <p:cSldViewPr snapToGrid="0">
      <p:cViewPr varScale="1">
        <p:scale>
          <a:sx n="106" d="100"/>
          <a:sy n="106" d="100"/>
        </p:scale>
        <p:origin x="7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846CE7D5-CF57-46EF-B807-FDD0502418D4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897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230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977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824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398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317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070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148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071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846CE7D5-CF57-46EF-B807-FDD0502418D4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3684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924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4781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719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1670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5054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0527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9935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9603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3543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961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5473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51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9168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2242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0260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11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1429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357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572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480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345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569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454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854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46CE7D5-CF57-46EF-B807-FDD0502418D4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0984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46CE7D5-CF57-46EF-B807-FDD0502418D4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535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9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0875" y="971550"/>
            <a:ext cx="4731297" cy="322897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sz="8000" b="1" dirty="0">
                <a:cs typeface="Calibri"/>
              </a:rPr>
              <a:t>Opera &amp; musical theatre: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9A367D-C8B5-5545-9837-73F838888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69875"/>
            <a:ext cx="7216735" cy="46307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29BA52-643B-FB41-AC76-315CDFF9547F}"/>
              </a:ext>
            </a:extLst>
          </p:cNvPr>
          <p:cNvSpPr txBox="1"/>
          <p:nvPr/>
        </p:nvSpPr>
        <p:spPr>
          <a:xfrm>
            <a:off x="285750" y="5137484"/>
            <a:ext cx="114464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Bodoni 72 Smallcaps Book" pitchFamily="2" charset="0"/>
              </a:rPr>
              <a:t>Performing</a:t>
            </a:r>
            <a:r>
              <a:rPr lang="en-US" sz="6600" dirty="0">
                <a:latin typeface="Bodoni 72 Smallcaps Book" pitchFamily="2" charset="0"/>
              </a:rPr>
              <a:t> </a:t>
            </a:r>
            <a:r>
              <a:rPr lang="en-US" sz="6600" i="1" dirty="0">
                <a:latin typeface="Bodoni 72 Smallcaps Book" pitchFamily="2" charset="0"/>
              </a:rPr>
              <a:t>Alexander Hamilton</a:t>
            </a:r>
            <a:endParaRPr lang="en-US" sz="6600" dirty="0">
              <a:latin typeface="Bodoni 72 Smallcaps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610CABD-DA6D-EC46-B3EE-9272EECA1B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837" y="5681149"/>
            <a:ext cx="6046372" cy="9429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7F515E-C7AB-EF42-8BB8-9B6582991B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83"/>
          <a:stretch/>
        </p:blipFill>
        <p:spPr>
          <a:xfrm>
            <a:off x="2950122" y="5681149"/>
            <a:ext cx="2558715" cy="9429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D7A48C-93AD-1A42-8F9B-C42BEA2EA5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83"/>
          <a:stretch/>
        </p:blipFill>
        <p:spPr>
          <a:xfrm>
            <a:off x="391407" y="5681149"/>
            <a:ext cx="2558715" cy="942974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FDC3BA4-90F3-EF45-B0EC-B1131FE5B036}"/>
              </a:ext>
            </a:extLst>
          </p:cNvPr>
          <p:cNvSpPr/>
          <p:nvPr/>
        </p:nvSpPr>
        <p:spPr>
          <a:xfrm>
            <a:off x="391407" y="5076125"/>
            <a:ext cx="986589" cy="78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Bm</a:t>
            </a:r>
            <a:endParaRPr lang="en-US" sz="3600" b="1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ED02888-2EB1-F642-9754-0BDF2E744ED3}"/>
              </a:ext>
            </a:extLst>
          </p:cNvPr>
          <p:cNvSpPr/>
          <p:nvPr/>
        </p:nvSpPr>
        <p:spPr>
          <a:xfrm>
            <a:off x="2950122" y="5076125"/>
            <a:ext cx="986589" cy="78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F#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6EE6753-3240-EC4B-9DF1-2B19700467FD}"/>
              </a:ext>
            </a:extLst>
          </p:cNvPr>
          <p:cNvSpPr/>
          <p:nvPr/>
        </p:nvSpPr>
        <p:spPr>
          <a:xfrm>
            <a:off x="5508837" y="5076125"/>
            <a:ext cx="986589" cy="78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436B04C-B17E-E842-857A-8D617BED003F}"/>
              </a:ext>
            </a:extLst>
          </p:cNvPr>
          <p:cNvSpPr/>
          <p:nvPr/>
        </p:nvSpPr>
        <p:spPr>
          <a:xfrm>
            <a:off x="8067552" y="5052061"/>
            <a:ext cx="986589" cy="78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D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391120B-41A5-4349-8B49-C73F241491D5}"/>
              </a:ext>
            </a:extLst>
          </p:cNvPr>
          <p:cNvSpPr/>
          <p:nvPr/>
        </p:nvSpPr>
        <p:spPr>
          <a:xfrm>
            <a:off x="9397796" y="5052061"/>
            <a:ext cx="1584825" cy="806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F#/A#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91407" y="4548242"/>
            <a:ext cx="2399294" cy="41563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BAB__________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950122" y="4548241"/>
            <a:ext cx="2399294" cy="41563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F#EF#________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508837" y="4546009"/>
            <a:ext cx="2399294" cy="41563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GAG__________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7628" t="29272" r="66145" b="57599"/>
          <a:stretch/>
        </p:blipFill>
        <p:spPr>
          <a:xfrm>
            <a:off x="391408" y="3464992"/>
            <a:ext cx="2399294" cy="96086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l="7628" t="45636" r="66145" b="42313"/>
          <a:stretch/>
        </p:blipFill>
        <p:spPr>
          <a:xfrm>
            <a:off x="2950123" y="3464992"/>
            <a:ext cx="2399294" cy="96086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7628" t="61177" r="66145" b="26068"/>
          <a:stretch/>
        </p:blipFill>
        <p:spPr>
          <a:xfrm>
            <a:off x="5508837" y="3464991"/>
            <a:ext cx="2469669" cy="960869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B2D03CDF-A20C-AA44-8A8A-AA1ECCB4D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507" y="326264"/>
            <a:ext cx="11744696" cy="3024248"/>
          </a:xfrm>
        </p:spPr>
        <p:txBody>
          <a:bodyPr>
            <a:normAutofit/>
          </a:bodyPr>
          <a:lstStyle/>
          <a:p>
            <a:r>
              <a:rPr lang="en-GB" b="1" dirty="0"/>
              <a:t>THOMAS JEFFERSON:</a:t>
            </a:r>
            <a:br>
              <a:rPr lang="en-GB" dirty="0"/>
            </a:br>
            <a:r>
              <a:rPr lang="en-GB" dirty="0"/>
              <a:t>And every day while slaves were being slaughtered and carted away</a:t>
            </a:r>
            <a:br>
              <a:rPr lang="en-GB" dirty="0"/>
            </a:br>
            <a:r>
              <a:rPr lang="en-GB" dirty="0"/>
              <a:t>Across the waves, he struggled and kept his guard up</a:t>
            </a:r>
            <a:br>
              <a:rPr lang="en-GB" dirty="0"/>
            </a:br>
            <a:r>
              <a:rPr lang="en-GB" dirty="0"/>
              <a:t>Inside, he was longing for something to be a part of</a:t>
            </a:r>
            <a:br>
              <a:rPr lang="en-GB" dirty="0"/>
            </a:br>
            <a:r>
              <a:rPr lang="en-GB" dirty="0"/>
              <a:t>The brother was ready to beg, steal, borrow, or barter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296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03CDF-A20C-AA44-8A8A-AA1ECCB4D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727" y="367206"/>
            <a:ext cx="10532220" cy="3124199"/>
          </a:xfrm>
        </p:spPr>
        <p:txBody>
          <a:bodyPr/>
          <a:lstStyle/>
          <a:p>
            <a:r>
              <a:rPr lang="en-GB" b="1" dirty="0"/>
              <a:t>MADISON:</a:t>
            </a:r>
            <a:br>
              <a:rPr lang="en-GB" dirty="0"/>
            </a:br>
            <a:r>
              <a:rPr lang="en-GB" dirty="0"/>
              <a:t>Then a hurricane came, and devastation reigned</a:t>
            </a:r>
            <a:br>
              <a:rPr lang="en-GB" dirty="0"/>
            </a:br>
            <a:r>
              <a:rPr lang="en-GB" dirty="0"/>
              <a:t>Our man saw his future drip, dripping down the drain</a:t>
            </a:r>
            <a:br>
              <a:rPr lang="en-GB" dirty="0"/>
            </a:br>
            <a:r>
              <a:rPr lang="en-GB" dirty="0"/>
              <a:t>Put a pencil to his temple, connected it to his brain</a:t>
            </a:r>
            <a:br>
              <a:rPr lang="en-GB" dirty="0"/>
            </a:br>
            <a:r>
              <a:rPr lang="en-GB" dirty="0"/>
              <a:t>And he wrote his first refrain, a testament to his pain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610CABD-DA6D-EC46-B3EE-9272EECA1B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837" y="5681149"/>
            <a:ext cx="6046372" cy="9429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F7F515E-C7AB-EF42-8BB8-9B6582991B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83"/>
          <a:stretch/>
        </p:blipFill>
        <p:spPr>
          <a:xfrm>
            <a:off x="2950122" y="5681149"/>
            <a:ext cx="2558715" cy="94297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6D7A48C-93AD-1A42-8F9B-C42BEA2EA5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83"/>
          <a:stretch/>
        </p:blipFill>
        <p:spPr>
          <a:xfrm>
            <a:off x="391407" y="5681149"/>
            <a:ext cx="2558715" cy="942974"/>
          </a:xfrm>
          <a:prstGeom prst="rect">
            <a:avLst/>
          </a:prstGeom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8FDC3BA4-90F3-EF45-B0EC-B1131FE5B036}"/>
              </a:ext>
            </a:extLst>
          </p:cNvPr>
          <p:cNvSpPr/>
          <p:nvPr/>
        </p:nvSpPr>
        <p:spPr>
          <a:xfrm>
            <a:off x="391407" y="5076125"/>
            <a:ext cx="986589" cy="78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Bm</a:t>
            </a:r>
            <a:endParaRPr lang="en-US" sz="3600" b="1" dirty="0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ED02888-2EB1-F642-9754-0BDF2E744ED3}"/>
              </a:ext>
            </a:extLst>
          </p:cNvPr>
          <p:cNvSpPr/>
          <p:nvPr/>
        </p:nvSpPr>
        <p:spPr>
          <a:xfrm>
            <a:off x="2950122" y="5076125"/>
            <a:ext cx="986589" cy="78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F#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6EE6753-3240-EC4B-9DF1-2B19700467FD}"/>
              </a:ext>
            </a:extLst>
          </p:cNvPr>
          <p:cNvSpPr/>
          <p:nvPr/>
        </p:nvSpPr>
        <p:spPr>
          <a:xfrm>
            <a:off x="5508837" y="5076125"/>
            <a:ext cx="986589" cy="78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436B04C-B17E-E842-857A-8D617BED003F}"/>
              </a:ext>
            </a:extLst>
          </p:cNvPr>
          <p:cNvSpPr/>
          <p:nvPr/>
        </p:nvSpPr>
        <p:spPr>
          <a:xfrm>
            <a:off x="8067552" y="5052061"/>
            <a:ext cx="986589" cy="78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D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391120B-41A5-4349-8B49-C73F241491D5}"/>
              </a:ext>
            </a:extLst>
          </p:cNvPr>
          <p:cNvSpPr/>
          <p:nvPr/>
        </p:nvSpPr>
        <p:spPr>
          <a:xfrm>
            <a:off x="9397796" y="5052061"/>
            <a:ext cx="1584825" cy="806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F#/A#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91407" y="4548242"/>
            <a:ext cx="2399294" cy="41563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BAB__________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2950122" y="4548241"/>
            <a:ext cx="2399294" cy="41563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F#EF#________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508837" y="4546009"/>
            <a:ext cx="2399294" cy="41563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GAG__________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/>
          <a:srcRect l="7628" t="29272" r="66145" b="57599"/>
          <a:stretch/>
        </p:blipFill>
        <p:spPr>
          <a:xfrm>
            <a:off x="391408" y="3464992"/>
            <a:ext cx="2399294" cy="96086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/>
          <a:srcRect l="7628" t="45636" r="66145" b="42313"/>
          <a:stretch/>
        </p:blipFill>
        <p:spPr>
          <a:xfrm>
            <a:off x="2950123" y="3464992"/>
            <a:ext cx="2399294" cy="96086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/>
          <a:srcRect l="7628" t="61177" r="66145" b="26068"/>
          <a:stretch/>
        </p:blipFill>
        <p:spPr>
          <a:xfrm>
            <a:off x="5508837" y="3464991"/>
            <a:ext cx="2469669" cy="96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25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03CDF-A20C-AA44-8A8A-AA1ECCB4D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207" y="229669"/>
            <a:ext cx="10131427" cy="3124199"/>
          </a:xfrm>
        </p:spPr>
        <p:txBody>
          <a:bodyPr/>
          <a:lstStyle/>
          <a:p>
            <a:r>
              <a:rPr lang="en-GB" b="1" dirty="0"/>
              <a:t>AARON BURR:</a:t>
            </a:r>
            <a:br>
              <a:rPr lang="en-GB" dirty="0"/>
            </a:br>
            <a:r>
              <a:rPr lang="en-GB" dirty="0"/>
              <a:t>Well, the word got around, they said, this kid is insane, man</a:t>
            </a:r>
            <a:br>
              <a:rPr lang="en-GB" dirty="0"/>
            </a:br>
            <a:r>
              <a:rPr lang="en-GB" dirty="0"/>
              <a:t>Took up a collection just to send him to the mainland</a:t>
            </a:r>
            <a:br>
              <a:rPr lang="en-GB" dirty="0"/>
            </a:br>
            <a:r>
              <a:rPr lang="en-GB" dirty="0"/>
              <a:t>Get your education, don’t forget from whence you came </a:t>
            </a:r>
            <a:br>
              <a:rPr lang="en-GB" dirty="0"/>
            </a:br>
            <a:r>
              <a:rPr lang="en-GB" dirty="0"/>
              <a:t>And the world is </a:t>
            </a:r>
            <a:r>
              <a:rPr lang="en-GB" dirty="0" err="1"/>
              <a:t>gonna</a:t>
            </a:r>
            <a:r>
              <a:rPr lang="en-GB" dirty="0"/>
              <a:t> know your name</a:t>
            </a:r>
            <a:br>
              <a:rPr lang="en-GB" dirty="0"/>
            </a:br>
            <a:r>
              <a:rPr lang="en-GB" dirty="0"/>
              <a:t>What’s your name, man?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610CABD-DA6D-EC46-B3EE-9272EECA1B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680" y="4313556"/>
            <a:ext cx="6046372" cy="9429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F7F515E-C7AB-EF42-8BB8-9B6582991B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83"/>
          <a:stretch/>
        </p:blipFill>
        <p:spPr>
          <a:xfrm>
            <a:off x="2951965" y="4313556"/>
            <a:ext cx="2558715" cy="9429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6D7A48C-93AD-1A42-8F9B-C42BEA2EA5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83"/>
          <a:stretch/>
        </p:blipFill>
        <p:spPr>
          <a:xfrm>
            <a:off x="393250" y="4313556"/>
            <a:ext cx="2558715" cy="9429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8F7B7A9-0290-3145-A0E2-680380A8F2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1" t="3451" r="33016" b="3451"/>
          <a:stretch/>
        </p:blipFill>
        <p:spPr>
          <a:xfrm>
            <a:off x="393250" y="5318398"/>
            <a:ext cx="2433069" cy="1299039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748F0004-6820-7342-932C-CB3C7045160B}"/>
              </a:ext>
            </a:extLst>
          </p:cNvPr>
          <p:cNvSpPr/>
          <p:nvPr/>
        </p:nvSpPr>
        <p:spPr>
          <a:xfrm>
            <a:off x="1834408" y="6282999"/>
            <a:ext cx="232568" cy="265088"/>
          </a:xfrm>
          <a:prstGeom prst="ellipse">
            <a:avLst/>
          </a:prstGeom>
          <a:solidFill>
            <a:schemeClr val="accent1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02B3116-D323-154C-8534-A4EAF31103CB}"/>
              </a:ext>
            </a:extLst>
          </p:cNvPr>
          <p:cNvSpPr/>
          <p:nvPr/>
        </p:nvSpPr>
        <p:spPr>
          <a:xfrm>
            <a:off x="1263555" y="5836184"/>
            <a:ext cx="232568" cy="265088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EA41111-CDDA-D84A-B550-D29AD5D6AFB0}"/>
              </a:ext>
            </a:extLst>
          </p:cNvPr>
          <p:cNvSpPr/>
          <p:nvPr/>
        </p:nvSpPr>
        <p:spPr>
          <a:xfrm>
            <a:off x="641276" y="6282999"/>
            <a:ext cx="232568" cy="265088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8EE32FB-E601-DF4C-9389-C08D8EF779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1" t="3451" r="33016" b="3451"/>
          <a:stretch/>
        </p:blipFill>
        <p:spPr>
          <a:xfrm>
            <a:off x="3027540" y="5318398"/>
            <a:ext cx="2433069" cy="1299039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916E3679-4963-A94A-9848-2E335BD0AF0E}"/>
              </a:ext>
            </a:extLst>
          </p:cNvPr>
          <p:cNvSpPr/>
          <p:nvPr/>
        </p:nvSpPr>
        <p:spPr>
          <a:xfrm>
            <a:off x="4379798" y="5835373"/>
            <a:ext cx="232568" cy="265088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77BC092-C728-CB47-8554-A7FF4559D99F}"/>
              </a:ext>
            </a:extLst>
          </p:cNvPr>
          <p:cNvSpPr/>
          <p:nvPr/>
        </p:nvSpPr>
        <p:spPr>
          <a:xfrm>
            <a:off x="3897845" y="5836184"/>
            <a:ext cx="232568" cy="265088"/>
          </a:xfrm>
          <a:prstGeom prst="ellipse">
            <a:avLst/>
          </a:prstGeom>
          <a:solidFill>
            <a:schemeClr val="accent1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B496019-CE11-484C-AD17-1485590EDE83}"/>
              </a:ext>
            </a:extLst>
          </p:cNvPr>
          <p:cNvSpPr/>
          <p:nvPr/>
        </p:nvSpPr>
        <p:spPr>
          <a:xfrm>
            <a:off x="3142565" y="5836179"/>
            <a:ext cx="232568" cy="265088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1FDD28C-F83C-A944-81C0-CF8F690DEB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1" t="3451" r="33016" b="3451"/>
          <a:stretch/>
        </p:blipFill>
        <p:spPr>
          <a:xfrm>
            <a:off x="5617031" y="5318398"/>
            <a:ext cx="2433069" cy="1299039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4AFE494D-1FE8-894C-9AC4-59582F0AB6F1}"/>
              </a:ext>
            </a:extLst>
          </p:cNvPr>
          <p:cNvSpPr/>
          <p:nvPr/>
        </p:nvSpPr>
        <p:spPr>
          <a:xfrm>
            <a:off x="7086630" y="6282999"/>
            <a:ext cx="232568" cy="265088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059C251-868A-CF4F-BDD6-17CE3D3CE4BF}"/>
              </a:ext>
            </a:extLst>
          </p:cNvPr>
          <p:cNvSpPr/>
          <p:nvPr/>
        </p:nvSpPr>
        <p:spPr>
          <a:xfrm>
            <a:off x="6594647" y="6282999"/>
            <a:ext cx="232568" cy="265088"/>
          </a:xfrm>
          <a:prstGeom prst="ellipse">
            <a:avLst/>
          </a:prstGeom>
          <a:solidFill>
            <a:schemeClr val="accent1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549D954-88C6-5F4B-AA4C-FD58646186DB}"/>
              </a:ext>
            </a:extLst>
          </p:cNvPr>
          <p:cNvSpPr/>
          <p:nvPr/>
        </p:nvSpPr>
        <p:spPr>
          <a:xfrm>
            <a:off x="5863745" y="6282999"/>
            <a:ext cx="232568" cy="265088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0519BE2-A127-1B49-833A-9634E6F31CE7}"/>
              </a:ext>
            </a:extLst>
          </p:cNvPr>
          <p:cNvGrpSpPr/>
          <p:nvPr/>
        </p:nvGrpSpPr>
        <p:grpSpPr>
          <a:xfrm>
            <a:off x="8183104" y="5318399"/>
            <a:ext cx="1867228" cy="1079308"/>
            <a:chOff x="8198928" y="3050211"/>
            <a:chExt cx="2433069" cy="1299039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0B7797A0-F3F2-2742-A2C8-6422B070CD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71" t="3451" r="33016" b="3451"/>
            <a:stretch/>
          </p:blipFill>
          <p:spPr>
            <a:xfrm>
              <a:off x="8198928" y="3050211"/>
              <a:ext cx="2433069" cy="1299039"/>
            </a:xfrm>
            <a:prstGeom prst="rect">
              <a:avLst/>
            </a:prstGeom>
          </p:spPr>
        </p:pic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923E9E8-8D57-D846-84F1-4C1880FB0AF6}"/>
                </a:ext>
              </a:extLst>
            </p:cNvPr>
            <p:cNvSpPr/>
            <p:nvPr/>
          </p:nvSpPr>
          <p:spPr>
            <a:xfrm>
              <a:off x="9415462" y="4014812"/>
              <a:ext cx="232568" cy="26508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C6EAA77-BAA7-164F-941B-673F0B694712}"/>
                </a:ext>
              </a:extLst>
            </p:cNvPr>
            <p:cNvSpPr/>
            <p:nvPr/>
          </p:nvSpPr>
          <p:spPr>
            <a:xfrm>
              <a:off x="8439756" y="4014812"/>
              <a:ext cx="232568" cy="2650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15A0C53-6065-2F41-BCA8-C491484C67CB}"/>
                </a:ext>
              </a:extLst>
            </p:cNvPr>
            <p:cNvSpPr/>
            <p:nvPr/>
          </p:nvSpPr>
          <p:spPr>
            <a:xfrm>
              <a:off x="9060260" y="3567186"/>
              <a:ext cx="232568" cy="26508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CB8B2AF-911B-8044-811D-577E3846EC67}"/>
              </a:ext>
            </a:extLst>
          </p:cNvPr>
          <p:cNvGrpSpPr/>
          <p:nvPr/>
        </p:nvGrpSpPr>
        <p:grpSpPr>
          <a:xfrm>
            <a:off x="10120682" y="5318398"/>
            <a:ext cx="1829299" cy="1080080"/>
            <a:chOff x="9648030" y="4406557"/>
            <a:chExt cx="2433069" cy="1299039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6E349D51-2635-0F45-95DD-4D92886DD5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71" t="3451" r="33016" b="3451"/>
            <a:stretch/>
          </p:blipFill>
          <p:spPr>
            <a:xfrm>
              <a:off x="9648030" y="4406557"/>
              <a:ext cx="2433069" cy="1299039"/>
            </a:xfrm>
            <a:prstGeom prst="rect">
              <a:avLst/>
            </a:prstGeom>
          </p:spPr>
        </p:pic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1351260-F72E-C746-81B6-B2DE80D28FB9}"/>
                </a:ext>
              </a:extLst>
            </p:cNvPr>
            <p:cNvSpPr/>
            <p:nvPr/>
          </p:nvSpPr>
          <p:spPr>
            <a:xfrm>
              <a:off x="10484310" y="4923532"/>
              <a:ext cx="232568" cy="26508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9021C23-62DE-104C-9FBB-0D5FDA521BF1}"/>
                </a:ext>
              </a:extLst>
            </p:cNvPr>
            <p:cNvSpPr/>
            <p:nvPr/>
          </p:nvSpPr>
          <p:spPr>
            <a:xfrm>
              <a:off x="10972997" y="4923532"/>
              <a:ext cx="232568" cy="2650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931A0C14-7AE0-AF46-9356-29AF64B1AD76}"/>
                </a:ext>
              </a:extLst>
            </p:cNvPr>
            <p:cNvSpPr/>
            <p:nvPr/>
          </p:nvSpPr>
          <p:spPr>
            <a:xfrm>
              <a:off x="9763055" y="4924338"/>
              <a:ext cx="232568" cy="26508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Shape 180">
            <a:extLst>
              <a:ext uri="{FF2B5EF4-FFF2-40B4-BE49-F238E27FC236}">
                <a16:creationId xmlns:a16="http://schemas.microsoft.com/office/drawing/2014/main" id="{1806919D-D897-B548-A144-F97FE5E27395}"/>
              </a:ext>
            </a:extLst>
          </p:cNvPr>
          <p:cNvSpPr txBox="1"/>
          <p:nvPr/>
        </p:nvSpPr>
        <p:spPr>
          <a:xfrm rot="16200000">
            <a:off x="-250118" y="5650917"/>
            <a:ext cx="984698" cy="484462"/>
          </a:xfrm>
          <a:prstGeom prst="rect">
            <a:avLst/>
          </a:prstGeom>
          <a:noFill/>
          <a:ln>
            <a:noFill/>
          </a:ln>
        </p:spPr>
        <p:txBody>
          <a:bodyPr lIns="76188" tIns="38083" rIns="76188" bIns="38083" anchor="t" anchorCtr="0">
            <a:noAutofit/>
          </a:bodyPr>
          <a:lstStyle/>
          <a:p>
            <a:pPr algn="ctr">
              <a:buSzPct val="25000"/>
            </a:pPr>
            <a:r>
              <a:rPr lang="en-GB" sz="2333" b="1" dirty="0">
                <a:latin typeface="Calibri"/>
                <a:ea typeface="Calibri"/>
                <a:cs typeface="Calibri"/>
                <a:sym typeface="Calibri"/>
              </a:rPr>
              <a:t>Keys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FDC3BA4-90F3-EF45-B0EC-B1131FE5B036}"/>
              </a:ext>
            </a:extLst>
          </p:cNvPr>
          <p:cNvSpPr/>
          <p:nvPr/>
        </p:nvSpPr>
        <p:spPr>
          <a:xfrm>
            <a:off x="343217" y="4982361"/>
            <a:ext cx="904951" cy="4946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Bm</a:t>
            </a:r>
            <a:endParaRPr lang="en-US" sz="3200" b="1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ED02888-2EB1-F642-9754-0BDF2E744ED3}"/>
              </a:ext>
            </a:extLst>
          </p:cNvPr>
          <p:cNvSpPr/>
          <p:nvPr/>
        </p:nvSpPr>
        <p:spPr>
          <a:xfrm>
            <a:off x="2810720" y="5006425"/>
            <a:ext cx="904951" cy="4946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F#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6EE6753-3240-EC4B-9DF1-2B19700467FD}"/>
              </a:ext>
            </a:extLst>
          </p:cNvPr>
          <p:cNvSpPr/>
          <p:nvPr/>
        </p:nvSpPr>
        <p:spPr>
          <a:xfrm>
            <a:off x="5369435" y="5006425"/>
            <a:ext cx="904951" cy="4946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G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436B04C-B17E-E842-857A-8D617BED003F}"/>
              </a:ext>
            </a:extLst>
          </p:cNvPr>
          <p:cNvSpPr/>
          <p:nvPr/>
        </p:nvSpPr>
        <p:spPr>
          <a:xfrm>
            <a:off x="7928150" y="4982361"/>
            <a:ext cx="904951" cy="4946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D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391120B-41A5-4349-8B49-C73F241491D5}"/>
              </a:ext>
            </a:extLst>
          </p:cNvPr>
          <p:cNvSpPr/>
          <p:nvPr/>
        </p:nvSpPr>
        <p:spPr>
          <a:xfrm>
            <a:off x="9258395" y="4991204"/>
            <a:ext cx="1453684" cy="5098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F#/A#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4"/>
          <a:srcRect l="20111" t="21932" r="57933" b="71446"/>
          <a:stretch/>
        </p:blipFill>
        <p:spPr>
          <a:xfrm>
            <a:off x="66357" y="3539733"/>
            <a:ext cx="2904097" cy="700644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3027540" y="3705101"/>
            <a:ext cx="1102873" cy="38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224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03CDF-A20C-AA44-8A8A-AA1ECCB4D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66" y="220126"/>
            <a:ext cx="10131427" cy="3124199"/>
          </a:xfrm>
        </p:spPr>
        <p:txBody>
          <a:bodyPr/>
          <a:lstStyle/>
          <a:p>
            <a:r>
              <a:rPr lang="en-GB" b="1" dirty="0"/>
              <a:t>ALEXANDER HAMILTON:</a:t>
            </a:r>
            <a:br>
              <a:rPr lang="en-GB" dirty="0"/>
            </a:br>
            <a:r>
              <a:rPr lang="en-GB" dirty="0"/>
              <a:t>Alexander Hamilton</a:t>
            </a:r>
            <a:br>
              <a:rPr lang="en-GB" dirty="0"/>
            </a:br>
            <a:r>
              <a:rPr lang="en-GB" dirty="0"/>
              <a:t>My name is Alexander Hamilton</a:t>
            </a:r>
            <a:br>
              <a:rPr lang="en-GB" dirty="0"/>
            </a:br>
            <a:r>
              <a:rPr lang="en-GB" dirty="0"/>
              <a:t>And there’s a million things I haven’t done</a:t>
            </a:r>
            <a:br>
              <a:rPr lang="en-GB" dirty="0"/>
            </a:br>
            <a:r>
              <a:rPr lang="en-GB" dirty="0"/>
              <a:t>But just you wait, just you wait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10CABD-DA6D-EC46-B3EE-9272EECA1B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680" y="4313556"/>
            <a:ext cx="6046372" cy="9429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7F515E-C7AB-EF42-8BB8-9B6582991B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83"/>
          <a:stretch/>
        </p:blipFill>
        <p:spPr>
          <a:xfrm>
            <a:off x="2951965" y="4313556"/>
            <a:ext cx="2558715" cy="942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D7A48C-93AD-1A42-8F9B-C42BEA2EA5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83"/>
          <a:stretch/>
        </p:blipFill>
        <p:spPr>
          <a:xfrm>
            <a:off x="393250" y="4313556"/>
            <a:ext cx="2558715" cy="9429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F7B7A9-0290-3145-A0E2-680380A8F2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1" t="3451" r="33016" b="3451"/>
          <a:stretch/>
        </p:blipFill>
        <p:spPr>
          <a:xfrm>
            <a:off x="393250" y="5318398"/>
            <a:ext cx="2433069" cy="129903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48F0004-6820-7342-932C-CB3C7045160B}"/>
              </a:ext>
            </a:extLst>
          </p:cNvPr>
          <p:cNvSpPr/>
          <p:nvPr/>
        </p:nvSpPr>
        <p:spPr>
          <a:xfrm>
            <a:off x="1834408" y="6282999"/>
            <a:ext cx="232568" cy="265088"/>
          </a:xfrm>
          <a:prstGeom prst="ellipse">
            <a:avLst/>
          </a:prstGeom>
          <a:solidFill>
            <a:schemeClr val="accent1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02B3116-D323-154C-8534-A4EAF31103CB}"/>
              </a:ext>
            </a:extLst>
          </p:cNvPr>
          <p:cNvSpPr/>
          <p:nvPr/>
        </p:nvSpPr>
        <p:spPr>
          <a:xfrm>
            <a:off x="1263555" y="5836184"/>
            <a:ext cx="232568" cy="265088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EA41111-CDDA-D84A-B550-D29AD5D6AFB0}"/>
              </a:ext>
            </a:extLst>
          </p:cNvPr>
          <p:cNvSpPr/>
          <p:nvPr/>
        </p:nvSpPr>
        <p:spPr>
          <a:xfrm>
            <a:off x="641276" y="6282999"/>
            <a:ext cx="232568" cy="265088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EE32FB-E601-DF4C-9389-C08D8EF779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1" t="3451" r="33016" b="3451"/>
          <a:stretch/>
        </p:blipFill>
        <p:spPr>
          <a:xfrm>
            <a:off x="3027540" y="5318398"/>
            <a:ext cx="2433069" cy="129903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16E3679-4963-A94A-9848-2E335BD0AF0E}"/>
              </a:ext>
            </a:extLst>
          </p:cNvPr>
          <p:cNvSpPr/>
          <p:nvPr/>
        </p:nvSpPr>
        <p:spPr>
          <a:xfrm>
            <a:off x="4379798" y="5835373"/>
            <a:ext cx="232568" cy="265088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77BC092-C728-CB47-8554-A7FF4559D99F}"/>
              </a:ext>
            </a:extLst>
          </p:cNvPr>
          <p:cNvSpPr/>
          <p:nvPr/>
        </p:nvSpPr>
        <p:spPr>
          <a:xfrm>
            <a:off x="3897845" y="5836184"/>
            <a:ext cx="232568" cy="265088"/>
          </a:xfrm>
          <a:prstGeom prst="ellipse">
            <a:avLst/>
          </a:prstGeom>
          <a:solidFill>
            <a:schemeClr val="accent1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B496019-CE11-484C-AD17-1485590EDE83}"/>
              </a:ext>
            </a:extLst>
          </p:cNvPr>
          <p:cNvSpPr/>
          <p:nvPr/>
        </p:nvSpPr>
        <p:spPr>
          <a:xfrm>
            <a:off x="3142565" y="5836179"/>
            <a:ext cx="232568" cy="265088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FDD28C-F83C-A944-81C0-CF8F690DEB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1" t="3451" r="33016" b="3451"/>
          <a:stretch/>
        </p:blipFill>
        <p:spPr>
          <a:xfrm>
            <a:off x="5617031" y="5318398"/>
            <a:ext cx="2433069" cy="1299039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4AFE494D-1FE8-894C-9AC4-59582F0AB6F1}"/>
              </a:ext>
            </a:extLst>
          </p:cNvPr>
          <p:cNvSpPr/>
          <p:nvPr/>
        </p:nvSpPr>
        <p:spPr>
          <a:xfrm>
            <a:off x="7086630" y="6282999"/>
            <a:ext cx="232568" cy="265088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059C251-868A-CF4F-BDD6-17CE3D3CE4BF}"/>
              </a:ext>
            </a:extLst>
          </p:cNvPr>
          <p:cNvSpPr/>
          <p:nvPr/>
        </p:nvSpPr>
        <p:spPr>
          <a:xfrm>
            <a:off x="6594647" y="6282999"/>
            <a:ext cx="232568" cy="265088"/>
          </a:xfrm>
          <a:prstGeom prst="ellipse">
            <a:avLst/>
          </a:prstGeom>
          <a:solidFill>
            <a:schemeClr val="accent1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549D954-88C6-5F4B-AA4C-FD58646186DB}"/>
              </a:ext>
            </a:extLst>
          </p:cNvPr>
          <p:cNvSpPr/>
          <p:nvPr/>
        </p:nvSpPr>
        <p:spPr>
          <a:xfrm>
            <a:off x="5863745" y="6282999"/>
            <a:ext cx="232568" cy="265088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0519BE2-A127-1B49-833A-9634E6F31CE7}"/>
              </a:ext>
            </a:extLst>
          </p:cNvPr>
          <p:cNvGrpSpPr/>
          <p:nvPr/>
        </p:nvGrpSpPr>
        <p:grpSpPr>
          <a:xfrm>
            <a:off x="8183104" y="5318399"/>
            <a:ext cx="1867228" cy="1079308"/>
            <a:chOff x="8198928" y="3050211"/>
            <a:chExt cx="2433069" cy="129903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B7797A0-F3F2-2742-A2C8-6422B070CD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71" t="3451" r="33016" b="3451"/>
            <a:stretch/>
          </p:blipFill>
          <p:spPr>
            <a:xfrm>
              <a:off x="8198928" y="3050211"/>
              <a:ext cx="2433069" cy="1299039"/>
            </a:xfrm>
            <a:prstGeom prst="rect">
              <a:avLst/>
            </a:prstGeom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923E9E8-8D57-D846-84F1-4C1880FB0AF6}"/>
                </a:ext>
              </a:extLst>
            </p:cNvPr>
            <p:cNvSpPr/>
            <p:nvPr/>
          </p:nvSpPr>
          <p:spPr>
            <a:xfrm>
              <a:off x="9415462" y="4014812"/>
              <a:ext cx="232568" cy="26508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C6EAA77-BAA7-164F-941B-673F0B694712}"/>
                </a:ext>
              </a:extLst>
            </p:cNvPr>
            <p:cNvSpPr/>
            <p:nvPr/>
          </p:nvSpPr>
          <p:spPr>
            <a:xfrm>
              <a:off x="8439756" y="4014812"/>
              <a:ext cx="232568" cy="2650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15A0C53-6065-2F41-BCA8-C491484C67CB}"/>
                </a:ext>
              </a:extLst>
            </p:cNvPr>
            <p:cNvSpPr/>
            <p:nvPr/>
          </p:nvSpPr>
          <p:spPr>
            <a:xfrm>
              <a:off x="9060260" y="3567186"/>
              <a:ext cx="232568" cy="26508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CB8B2AF-911B-8044-811D-577E3846EC67}"/>
              </a:ext>
            </a:extLst>
          </p:cNvPr>
          <p:cNvGrpSpPr/>
          <p:nvPr/>
        </p:nvGrpSpPr>
        <p:grpSpPr>
          <a:xfrm>
            <a:off x="10120682" y="5318398"/>
            <a:ext cx="1829299" cy="1080080"/>
            <a:chOff x="9648030" y="4406557"/>
            <a:chExt cx="2433069" cy="1299039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E349D51-2635-0F45-95DD-4D92886DD5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71" t="3451" r="33016" b="3451"/>
            <a:stretch/>
          </p:blipFill>
          <p:spPr>
            <a:xfrm>
              <a:off x="9648030" y="4406557"/>
              <a:ext cx="2433069" cy="1299039"/>
            </a:xfrm>
            <a:prstGeom prst="rect">
              <a:avLst/>
            </a:prstGeom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1351260-F72E-C746-81B6-B2DE80D28FB9}"/>
                </a:ext>
              </a:extLst>
            </p:cNvPr>
            <p:cNvSpPr/>
            <p:nvPr/>
          </p:nvSpPr>
          <p:spPr>
            <a:xfrm>
              <a:off x="10484310" y="4923532"/>
              <a:ext cx="232568" cy="26508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9021C23-62DE-104C-9FBB-0D5FDA521BF1}"/>
                </a:ext>
              </a:extLst>
            </p:cNvPr>
            <p:cNvSpPr/>
            <p:nvPr/>
          </p:nvSpPr>
          <p:spPr>
            <a:xfrm>
              <a:off x="10972997" y="4923532"/>
              <a:ext cx="232568" cy="2650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31A0C14-7AE0-AF46-9356-29AF64B1AD76}"/>
                </a:ext>
              </a:extLst>
            </p:cNvPr>
            <p:cNvSpPr/>
            <p:nvPr/>
          </p:nvSpPr>
          <p:spPr>
            <a:xfrm>
              <a:off x="9763055" y="4924338"/>
              <a:ext cx="232568" cy="26508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Shape 180">
            <a:extLst>
              <a:ext uri="{FF2B5EF4-FFF2-40B4-BE49-F238E27FC236}">
                <a16:creationId xmlns:a16="http://schemas.microsoft.com/office/drawing/2014/main" id="{1806919D-D897-B548-A144-F97FE5E27395}"/>
              </a:ext>
            </a:extLst>
          </p:cNvPr>
          <p:cNvSpPr txBox="1"/>
          <p:nvPr/>
        </p:nvSpPr>
        <p:spPr>
          <a:xfrm rot="16200000">
            <a:off x="-250118" y="5650917"/>
            <a:ext cx="984698" cy="484462"/>
          </a:xfrm>
          <a:prstGeom prst="rect">
            <a:avLst/>
          </a:prstGeom>
          <a:noFill/>
          <a:ln>
            <a:noFill/>
          </a:ln>
        </p:spPr>
        <p:txBody>
          <a:bodyPr lIns="76188" tIns="38083" rIns="76188" bIns="38083" anchor="t" anchorCtr="0">
            <a:noAutofit/>
          </a:bodyPr>
          <a:lstStyle/>
          <a:p>
            <a:pPr algn="ctr">
              <a:buSzPct val="25000"/>
            </a:pPr>
            <a:r>
              <a:rPr lang="en-GB" sz="2333" b="1" dirty="0">
                <a:latin typeface="Calibri"/>
                <a:ea typeface="Calibri"/>
                <a:cs typeface="Calibri"/>
                <a:sym typeface="Calibri"/>
              </a:rPr>
              <a:t>Keys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8FDC3BA4-90F3-EF45-B0EC-B1131FE5B036}"/>
              </a:ext>
            </a:extLst>
          </p:cNvPr>
          <p:cNvSpPr/>
          <p:nvPr/>
        </p:nvSpPr>
        <p:spPr>
          <a:xfrm>
            <a:off x="343217" y="4982361"/>
            <a:ext cx="904951" cy="4946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Bm</a:t>
            </a:r>
            <a:endParaRPr lang="en-US" sz="3200" b="1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4ED02888-2EB1-F642-9754-0BDF2E744ED3}"/>
              </a:ext>
            </a:extLst>
          </p:cNvPr>
          <p:cNvSpPr/>
          <p:nvPr/>
        </p:nvSpPr>
        <p:spPr>
          <a:xfrm>
            <a:off x="2810720" y="5006425"/>
            <a:ext cx="904951" cy="4946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F#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56EE6753-3240-EC4B-9DF1-2B19700467FD}"/>
              </a:ext>
            </a:extLst>
          </p:cNvPr>
          <p:cNvSpPr/>
          <p:nvPr/>
        </p:nvSpPr>
        <p:spPr>
          <a:xfrm>
            <a:off x="5369435" y="5006425"/>
            <a:ext cx="904951" cy="4946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G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1436B04C-B17E-E842-857A-8D617BED003F}"/>
              </a:ext>
            </a:extLst>
          </p:cNvPr>
          <p:cNvSpPr/>
          <p:nvPr/>
        </p:nvSpPr>
        <p:spPr>
          <a:xfrm>
            <a:off x="7928150" y="4982361"/>
            <a:ext cx="904951" cy="4946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D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391120B-41A5-4349-8B49-C73F241491D5}"/>
              </a:ext>
            </a:extLst>
          </p:cNvPr>
          <p:cNvSpPr/>
          <p:nvPr/>
        </p:nvSpPr>
        <p:spPr>
          <a:xfrm>
            <a:off x="9258395" y="4991204"/>
            <a:ext cx="1453684" cy="5098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F#/A#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719512" y="3729473"/>
            <a:ext cx="1102873" cy="38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etc.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/>
          <a:srcRect l="20416" t="23509" r="69474" b="72122"/>
          <a:stretch/>
        </p:blipFill>
        <p:spPr>
          <a:xfrm>
            <a:off x="393250" y="3492962"/>
            <a:ext cx="2326262" cy="80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03CDF-A20C-AA44-8A8A-AA1ECCB4D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834" y="287864"/>
            <a:ext cx="10131427" cy="3124199"/>
          </a:xfrm>
        </p:spPr>
        <p:txBody>
          <a:bodyPr/>
          <a:lstStyle/>
          <a:p>
            <a:r>
              <a:rPr lang="en-GB" b="1" dirty="0"/>
              <a:t>ELIZA HAMILTON:</a:t>
            </a:r>
            <a:br>
              <a:rPr lang="en-GB" dirty="0"/>
            </a:br>
            <a:r>
              <a:rPr lang="en-GB" dirty="0"/>
              <a:t>When he was ten his father split, full of it, debt-ridden</a:t>
            </a:r>
            <a:br>
              <a:rPr lang="en-GB" dirty="0"/>
            </a:br>
            <a:r>
              <a:rPr lang="en-GB" dirty="0"/>
              <a:t>Two years later, see Alex and his mother bed-ridden</a:t>
            </a:r>
            <a:br>
              <a:rPr lang="en-GB" dirty="0"/>
            </a:br>
            <a:r>
              <a:rPr lang="en-GB" dirty="0"/>
              <a:t>Half-dead </a:t>
            </a:r>
            <a:r>
              <a:rPr lang="en-GB" dirty="0" err="1"/>
              <a:t>sittin</a:t>
            </a:r>
            <a:r>
              <a:rPr lang="en-GB" dirty="0"/>
              <a:t>' in their own sick, the scent thick</a:t>
            </a:r>
            <a:br>
              <a:rPr lang="en-GB" dirty="0"/>
            </a:br>
            <a:br>
              <a:rPr lang="en-GB" dirty="0"/>
            </a:br>
            <a:r>
              <a:rPr lang="en-GB" b="1" dirty="0">
                <a:solidFill>
                  <a:srgbClr val="FFFF00"/>
                </a:solidFill>
              </a:rPr>
              <a:t>ALL</a:t>
            </a:r>
            <a:r>
              <a:rPr lang="en-GB" b="1" dirty="0"/>
              <a:t> </a:t>
            </a:r>
            <a:r>
              <a:rPr lang="en-GB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(N.C): </a:t>
            </a:r>
            <a:r>
              <a:rPr lang="en-GB" dirty="0">
                <a:solidFill>
                  <a:srgbClr val="FFFF00"/>
                </a:solidFill>
              </a:rPr>
              <a:t>And Alex got better but his mother went quick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10CABD-DA6D-EC46-B3EE-9272EECA1B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052" y="4420434"/>
            <a:ext cx="6046372" cy="9429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7F515E-C7AB-EF42-8BB8-9B6582991B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83"/>
          <a:stretch/>
        </p:blipFill>
        <p:spPr>
          <a:xfrm>
            <a:off x="2821337" y="4420434"/>
            <a:ext cx="2558715" cy="942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D7A48C-93AD-1A42-8F9B-C42BEA2EA5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83"/>
          <a:stretch/>
        </p:blipFill>
        <p:spPr>
          <a:xfrm>
            <a:off x="262622" y="4420434"/>
            <a:ext cx="2558715" cy="9429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F7B7A9-0290-3145-A0E2-680380A8F2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1" t="3451" r="33016" b="3451"/>
          <a:stretch/>
        </p:blipFill>
        <p:spPr>
          <a:xfrm>
            <a:off x="262622" y="5425276"/>
            <a:ext cx="2433069" cy="129903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48F0004-6820-7342-932C-CB3C7045160B}"/>
              </a:ext>
            </a:extLst>
          </p:cNvPr>
          <p:cNvSpPr/>
          <p:nvPr/>
        </p:nvSpPr>
        <p:spPr>
          <a:xfrm>
            <a:off x="1703780" y="6389877"/>
            <a:ext cx="232568" cy="265088"/>
          </a:xfrm>
          <a:prstGeom prst="ellipse">
            <a:avLst/>
          </a:prstGeom>
          <a:solidFill>
            <a:schemeClr val="accent1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02B3116-D323-154C-8534-A4EAF31103CB}"/>
              </a:ext>
            </a:extLst>
          </p:cNvPr>
          <p:cNvSpPr/>
          <p:nvPr/>
        </p:nvSpPr>
        <p:spPr>
          <a:xfrm>
            <a:off x="1132927" y="5943062"/>
            <a:ext cx="232568" cy="265088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EA41111-CDDA-D84A-B550-D29AD5D6AFB0}"/>
              </a:ext>
            </a:extLst>
          </p:cNvPr>
          <p:cNvSpPr/>
          <p:nvPr/>
        </p:nvSpPr>
        <p:spPr>
          <a:xfrm>
            <a:off x="510648" y="6389877"/>
            <a:ext cx="232568" cy="265088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EE32FB-E601-DF4C-9389-C08D8EF779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1" t="3451" r="33016" b="3451"/>
          <a:stretch/>
        </p:blipFill>
        <p:spPr>
          <a:xfrm>
            <a:off x="2896912" y="5425276"/>
            <a:ext cx="2433069" cy="129903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16E3679-4963-A94A-9848-2E335BD0AF0E}"/>
              </a:ext>
            </a:extLst>
          </p:cNvPr>
          <p:cNvSpPr/>
          <p:nvPr/>
        </p:nvSpPr>
        <p:spPr>
          <a:xfrm>
            <a:off x="4249170" y="5942251"/>
            <a:ext cx="232568" cy="265088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77BC092-C728-CB47-8554-A7FF4559D99F}"/>
              </a:ext>
            </a:extLst>
          </p:cNvPr>
          <p:cNvSpPr/>
          <p:nvPr/>
        </p:nvSpPr>
        <p:spPr>
          <a:xfrm>
            <a:off x="3767217" y="5943062"/>
            <a:ext cx="232568" cy="265088"/>
          </a:xfrm>
          <a:prstGeom prst="ellipse">
            <a:avLst/>
          </a:prstGeom>
          <a:solidFill>
            <a:schemeClr val="accent1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B496019-CE11-484C-AD17-1485590EDE83}"/>
              </a:ext>
            </a:extLst>
          </p:cNvPr>
          <p:cNvSpPr/>
          <p:nvPr/>
        </p:nvSpPr>
        <p:spPr>
          <a:xfrm>
            <a:off x="3011937" y="5943057"/>
            <a:ext cx="232568" cy="265088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FDD28C-F83C-A944-81C0-CF8F690DEB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1" t="3451" r="33016" b="3451"/>
          <a:stretch/>
        </p:blipFill>
        <p:spPr>
          <a:xfrm>
            <a:off x="5486403" y="5425276"/>
            <a:ext cx="2433069" cy="1299039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4AFE494D-1FE8-894C-9AC4-59582F0AB6F1}"/>
              </a:ext>
            </a:extLst>
          </p:cNvPr>
          <p:cNvSpPr/>
          <p:nvPr/>
        </p:nvSpPr>
        <p:spPr>
          <a:xfrm>
            <a:off x="6956002" y="6389877"/>
            <a:ext cx="232568" cy="265088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059C251-868A-CF4F-BDD6-17CE3D3CE4BF}"/>
              </a:ext>
            </a:extLst>
          </p:cNvPr>
          <p:cNvSpPr/>
          <p:nvPr/>
        </p:nvSpPr>
        <p:spPr>
          <a:xfrm>
            <a:off x="6464019" y="6389877"/>
            <a:ext cx="232568" cy="265088"/>
          </a:xfrm>
          <a:prstGeom prst="ellipse">
            <a:avLst/>
          </a:prstGeom>
          <a:solidFill>
            <a:schemeClr val="accent1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549D954-88C6-5F4B-AA4C-FD58646186DB}"/>
              </a:ext>
            </a:extLst>
          </p:cNvPr>
          <p:cNvSpPr/>
          <p:nvPr/>
        </p:nvSpPr>
        <p:spPr>
          <a:xfrm>
            <a:off x="5733117" y="6389877"/>
            <a:ext cx="232568" cy="265088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hape 180">
            <a:extLst>
              <a:ext uri="{FF2B5EF4-FFF2-40B4-BE49-F238E27FC236}">
                <a16:creationId xmlns:a16="http://schemas.microsoft.com/office/drawing/2014/main" id="{1806919D-D897-B548-A144-F97FE5E27395}"/>
              </a:ext>
            </a:extLst>
          </p:cNvPr>
          <p:cNvSpPr txBox="1"/>
          <p:nvPr/>
        </p:nvSpPr>
        <p:spPr>
          <a:xfrm rot="16200000">
            <a:off x="-380746" y="5757795"/>
            <a:ext cx="984698" cy="484462"/>
          </a:xfrm>
          <a:prstGeom prst="rect">
            <a:avLst/>
          </a:prstGeom>
          <a:noFill/>
          <a:ln>
            <a:noFill/>
          </a:ln>
        </p:spPr>
        <p:txBody>
          <a:bodyPr lIns="76188" tIns="38083" rIns="76188" bIns="38083" anchor="t" anchorCtr="0">
            <a:noAutofit/>
          </a:bodyPr>
          <a:lstStyle/>
          <a:p>
            <a:pPr algn="ctr">
              <a:buSzPct val="25000"/>
            </a:pPr>
            <a:r>
              <a:rPr lang="en-GB" sz="2333" b="1" dirty="0">
                <a:latin typeface="Calibri"/>
                <a:ea typeface="Calibri"/>
                <a:cs typeface="Calibri"/>
                <a:sym typeface="Calibri"/>
              </a:rPr>
              <a:t>Keys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8FDC3BA4-90F3-EF45-B0EC-B1131FE5B036}"/>
              </a:ext>
            </a:extLst>
          </p:cNvPr>
          <p:cNvSpPr/>
          <p:nvPr/>
        </p:nvSpPr>
        <p:spPr>
          <a:xfrm>
            <a:off x="212589" y="5089239"/>
            <a:ext cx="904951" cy="4946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Bm</a:t>
            </a:r>
            <a:endParaRPr lang="en-US" sz="3200" b="1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4ED02888-2EB1-F642-9754-0BDF2E744ED3}"/>
              </a:ext>
            </a:extLst>
          </p:cNvPr>
          <p:cNvSpPr/>
          <p:nvPr/>
        </p:nvSpPr>
        <p:spPr>
          <a:xfrm>
            <a:off x="2680092" y="5113303"/>
            <a:ext cx="904951" cy="4946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F#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56EE6753-3240-EC4B-9DF1-2B19700467FD}"/>
              </a:ext>
            </a:extLst>
          </p:cNvPr>
          <p:cNvSpPr/>
          <p:nvPr/>
        </p:nvSpPr>
        <p:spPr>
          <a:xfrm>
            <a:off x="5238807" y="5113303"/>
            <a:ext cx="904951" cy="4946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G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88884" y="3836351"/>
            <a:ext cx="1102873" cy="38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etc.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/>
          <a:srcRect l="20416" t="23509" r="69474" b="72122"/>
          <a:stretch/>
        </p:blipFill>
        <p:spPr>
          <a:xfrm>
            <a:off x="262622" y="3599840"/>
            <a:ext cx="2326262" cy="80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8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03CDF-A20C-AA44-8A8A-AA1ECCB4D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260" y="241134"/>
            <a:ext cx="9029136" cy="3124199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GEORGE WASHINGTON: </a:t>
            </a:r>
            <a:br>
              <a:rPr lang="en-GB" dirty="0"/>
            </a:br>
            <a:r>
              <a:rPr lang="en-GB" dirty="0"/>
              <a:t>Moved in with a cousin, the cousin committed suicide</a:t>
            </a:r>
            <a:br>
              <a:rPr lang="en-GB" dirty="0"/>
            </a:br>
            <a:r>
              <a:rPr lang="en-GB" dirty="0"/>
              <a:t>Left him with </a:t>
            </a:r>
            <a:r>
              <a:rPr lang="en-GB" dirty="0" err="1"/>
              <a:t>nothin</a:t>
            </a:r>
            <a:r>
              <a:rPr lang="en-GB" dirty="0"/>
              <a:t>' but ruined pride, something new inside, a voice saying</a:t>
            </a:r>
            <a:br>
              <a:rPr lang="en-GB" dirty="0"/>
            </a:br>
            <a:r>
              <a:rPr lang="en-GB" b="1" dirty="0">
                <a:solidFill>
                  <a:srgbClr val="FFFF00"/>
                </a:solidFill>
              </a:rPr>
              <a:t>ALL:</a:t>
            </a:r>
            <a:r>
              <a:rPr lang="en-GB" dirty="0">
                <a:solidFill>
                  <a:srgbClr val="FFFF00"/>
                </a:solidFill>
              </a:rPr>
              <a:t> Alex, you </a:t>
            </a:r>
            <a:r>
              <a:rPr lang="en-GB" dirty="0" err="1">
                <a:solidFill>
                  <a:srgbClr val="FFFF00"/>
                </a:solidFill>
              </a:rPr>
              <a:t>gotta</a:t>
            </a:r>
            <a:r>
              <a:rPr lang="en-GB" dirty="0">
                <a:solidFill>
                  <a:srgbClr val="FFFF00"/>
                </a:solidFill>
              </a:rPr>
              <a:t> fend for yourself</a:t>
            </a:r>
            <a:br>
              <a:rPr lang="en-GB" dirty="0"/>
            </a:br>
            <a:r>
              <a:rPr lang="en-GB" dirty="0"/>
              <a:t>He started </a:t>
            </a:r>
            <a:r>
              <a:rPr lang="en-GB" dirty="0" err="1"/>
              <a:t>retreatin</a:t>
            </a:r>
            <a:r>
              <a:rPr lang="en-GB" dirty="0"/>
              <a:t>' and </a:t>
            </a:r>
            <a:r>
              <a:rPr lang="en-GB" dirty="0" err="1"/>
              <a:t>readin</a:t>
            </a:r>
            <a:r>
              <a:rPr lang="en-GB" dirty="0"/>
              <a:t>' every treatise on the shelf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10CABD-DA6D-EC46-B3EE-9272EECA1B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680" y="4313556"/>
            <a:ext cx="6046372" cy="9429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7F515E-C7AB-EF42-8BB8-9B6582991B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83"/>
          <a:stretch/>
        </p:blipFill>
        <p:spPr>
          <a:xfrm>
            <a:off x="2951965" y="4313556"/>
            <a:ext cx="2558715" cy="942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D7A48C-93AD-1A42-8F9B-C42BEA2EA5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83"/>
          <a:stretch/>
        </p:blipFill>
        <p:spPr>
          <a:xfrm>
            <a:off x="393250" y="4313556"/>
            <a:ext cx="2558715" cy="9429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F7B7A9-0290-3145-A0E2-680380A8F2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1" t="3451" r="33016" b="3451"/>
          <a:stretch/>
        </p:blipFill>
        <p:spPr>
          <a:xfrm>
            <a:off x="393250" y="5318398"/>
            <a:ext cx="2433069" cy="129903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48F0004-6820-7342-932C-CB3C7045160B}"/>
              </a:ext>
            </a:extLst>
          </p:cNvPr>
          <p:cNvSpPr/>
          <p:nvPr/>
        </p:nvSpPr>
        <p:spPr>
          <a:xfrm>
            <a:off x="1834408" y="6282999"/>
            <a:ext cx="232568" cy="265088"/>
          </a:xfrm>
          <a:prstGeom prst="ellipse">
            <a:avLst/>
          </a:prstGeom>
          <a:solidFill>
            <a:schemeClr val="accent1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02B3116-D323-154C-8534-A4EAF31103CB}"/>
              </a:ext>
            </a:extLst>
          </p:cNvPr>
          <p:cNvSpPr/>
          <p:nvPr/>
        </p:nvSpPr>
        <p:spPr>
          <a:xfrm>
            <a:off x="1263555" y="5836184"/>
            <a:ext cx="232568" cy="265088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EA41111-CDDA-D84A-B550-D29AD5D6AFB0}"/>
              </a:ext>
            </a:extLst>
          </p:cNvPr>
          <p:cNvSpPr/>
          <p:nvPr/>
        </p:nvSpPr>
        <p:spPr>
          <a:xfrm>
            <a:off x="641276" y="6282999"/>
            <a:ext cx="232568" cy="265088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EE32FB-E601-DF4C-9389-C08D8EF779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1" t="3451" r="33016" b="3451"/>
          <a:stretch/>
        </p:blipFill>
        <p:spPr>
          <a:xfrm>
            <a:off x="3027540" y="5318398"/>
            <a:ext cx="2433069" cy="129903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16E3679-4963-A94A-9848-2E335BD0AF0E}"/>
              </a:ext>
            </a:extLst>
          </p:cNvPr>
          <p:cNvSpPr/>
          <p:nvPr/>
        </p:nvSpPr>
        <p:spPr>
          <a:xfrm>
            <a:off x="4379798" y="5835373"/>
            <a:ext cx="232568" cy="265088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77BC092-C728-CB47-8554-A7FF4559D99F}"/>
              </a:ext>
            </a:extLst>
          </p:cNvPr>
          <p:cNvSpPr/>
          <p:nvPr/>
        </p:nvSpPr>
        <p:spPr>
          <a:xfrm>
            <a:off x="3897845" y="5836184"/>
            <a:ext cx="232568" cy="265088"/>
          </a:xfrm>
          <a:prstGeom prst="ellipse">
            <a:avLst/>
          </a:prstGeom>
          <a:solidFill>
            <a:schemeClr val="accent1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B496019-CE11-484C-AD17-1485590EDE83}"/>
              </a:ext>
            </a:extLst>
          </p:cNvPr>
          <p:cNvSpPr/>
          <p:nvPr/>
        </p:nvSpPr>
        <p:spPr>
          <a:xfrm>
            <a:off x="3142565" y="5836179"/>
            <a:ext cx="232568" cy="265088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FDD28C-F83C-A944-81C0-CF8F690DEB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1" t="3451" r="33016" b="3451"/>
          <a:stretch/>
        </p:blipFill>
        <p:spPr>
          <a:xfrm>
            <a:off x="5617031" y="5318398"/>
            <a:ext cx="2433069" cy="1299039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4AFE494D-1FE8-894C-9AC4-59582F0AB6F1}"/>
              </a:ext>
            </a:extLst>
          </p:cNvPr>
          <p:cNvSpPr/>
          <p:nvPr/>
        </p:nvSpPr>
        <p:spPr>
          <a:xfrm>
            <a:off x="7086630" y="6282999"/>
            <a:ext cx="232568" cy="265088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059C251-868A-CF4F-BDD6-17CE3D3CE4BF}"/>
              </a:ext>
            </a:extLst>
          </p:cNvPr>
          <p:cNvSpPr/>
          <p:nvPr/>
        </p:nvSpPr>
        <p:spPr>
          <a:xfrm>
            <a:off x="6594647" y="6282999"/>
            <a:ext cx="232568" cy="265088"/>
          </a:xfrm>
          <a:prstGeom prst="ellipse">
            <a:avLst/>
          </a:prstGeom>
          <a:solidFill>
            <a:schemeClr val="accent1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549D954-88C6-5F4B-AA4C-FD58646186DB}"/>
              </a:ext>
            </a:extLst>
          </p:cNvPr>
          <p:cNvSpPr/>
          <p:nvPr/>
        </p:nvSpPr>
        <p:spPr>
          <a:xfrm>
            <a:off x="5863745" y="6282999"/>
            <a:ext cx="232568" cy="265088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0519BE2-A127-1B49-833A-9634E6F31CE7}"/>
              </a:ext>
            </a:extLst>
          </p:cNvPr>
          <p:cNvGrpSpPr/>
          <p:nvPr/>
        </p:nvGrpSpPr>
        <p:grpSpPr>
          <a:xfrm>
            <a:off x="8183104" y="5318399"/>
            <a:ext cx="1867228" cy="1079308"/>
            <a:chOff x="8198928" y="3050211"/>
            <a:chExt cx="2433069" cy="129903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B7797A0-F3F2-2742-A2C8-6422B070CD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71" t="3451" r="33016" b="3451"/>
            <a:stretch/>
          </p:blipFill>
          <p:spPr>
            <a:xfrm>
              <a:off x="8198928" y="3050211"/>
              <a:ext cx="2433069" cy="1299039"/>
            </a:xfrm>
            <a:prstGeom prst="rect">
              <a:avLst/>
            </a:prstGeom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923E9E8-8D57-D846-84F1-4C1880FB0AF6}"/>
                </a:ext>
              </a:extLst>
            </p:cNvPr>
            <p:cNvSpPr/>
            <p:nvPr/>
          </p:nvSpPr>
          <p:spPr>
            <a:xfrm>
              <a:off x="9415462" y="4014812"/>
              <a:ext cx="232568" cy="26508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C6EAA77-BAA7-164F-941B-673F0B694712}"/>
                </a:ext>
              </a:extLst>
            </p:cNvPr>
            <p:cNvSpPr/>
            <p:nvPr/>
          </p:nvSpPr>
          <p:spPr>
            <a:xfrm>
              <a:off x="8439756" y="4014812"/>
              <a:ext cx="232568" cy="2650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15A0C53-6065-2F41-BCA8-C491484C67CB}"/>
                </a:ext>
              </a:extLst>
            </p:cNvPr>
            <p:cNvSpPr/>
            <p:nvPr/>
          </p:nvSpPr>
          <p:spPr>
            <a:xfrm>
              <a:off x="9060260" y="3567186"/>
              <a:ext cx="232568" cy="26508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CB8B2AF-911B-8044-811D-577E3846EC67}"/>
              </a:ext>
            </a:extLst>
          </p:cNvPr>
          <p:cNvGrpSpPr/>
          <p:nvPr/>
        </p:nvGrpSpPr>
        <p:grpSpPr>
          <a:xfrm>
            <a:off x="10120682" y="5318398"/>
            <a:ext cx="1829299" cy="1080080"/>
            <a:chOff x="9648030" y="4406557"/>
            <a:chExt cx="2433069" cy="1299039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E349D51-2635-0F45-95DD-4D92886DD5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71" t="3451" r="33016" b="3451"/>
            <a:stretch/>
          </p:blipFill>
          <p:spPr>
            <a:xfrm>
              <a:off x="9648030" y="4406557"/>
              <a:ext cx="2433069" cy="1299039"/>
            </a:xfrm>
            <a:prstGeom prst="rect">
              <a:avLst/>
            </a:prstGeom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1351260-F72E-C746-81B6-B2DE80D28FB9}"/>
                </a:ext>
              </a:extLst>
            </p:cNvPr>
            <p:cNvSpPr/>
            <p:nvPr/>
          </p:nvSpPr>
          <p:spPr>
            <a:xfrm>
              <a:off x="10484310" y="4923532"/>
              <a:ext cx="232568" cy="26508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9021C23-62DE-104C-9FBB-0D5FDA521BF1}"/>
                </a:ext>
              </a:extLst>
            </p:cNvPr>
            <p:cNvSpPr/>
            <p:nvPr/>
          </p:nvSpPr>
          <p:spPr>
            <a:xfrm>
              <a:off x="10972997" y="4923532"/>
              <a:ext cx="232568" cy="2650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31A0C14-7AE0-AF46-9356-29AF64B1AD76}"/>
                </a:ext>
              </a:extLst>
            </p:cNvPr>
            <p:cNvSpPr/>
            <p:nvPr/>
          </p:nvSpPr>
          <p:spPr>
            <a:xfrm>
              <a:off x="9763055" y="4924338"/>
              <a:ext cx="232568" cy="26508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Shape 180">
            <a:extLst>
              <a:ext uri="{FF2B5EF4-FFF2-40B4-BE49-F238E27FC236}">
                <a16:creationId xmlns:a16="http://schemas.microsoft.com/office/drawing/2014/main" id="{1806919D-D897-B548-A144-F97FE5E27395}"/>
              </a:ext>
            </a:extLst>
          </p:cNvPr>
          <p:cNvSpPr txBox="1"/>
          <p:nvPr/>
        </p:nvSpPr>
        <p:spPr>
          <a:xfrm rot="16200000">
            <a:off x="-250118" y="5650917"/>
            <a:ext cx="984698" cy="484462"/>
          </a:xfrm>
          <a:prstGeom prst="rect">
            <a:avLst/>
          </a:prstGeom>
          <a:noFill/>
          <a:ln>
            <a:noFill/>
          </a:ln>
        </p:spPr>
        <p:txBody>
          <a:bodyPr lIns="76188" tIns="38083" rIns="76188" bIns="38083" anchor="t" anchorCtr="0">
            <a:noAutofit/>
          </a:bodyPr>
          <a:lstStyle/>
          <a:p>
            <a:pPr algn="ctr">
              <a:buSzPct val="25000"/>
            </a:pPr>
            <a:r>
              <a:rPr lang="en-GB" sz="2333" b="1" dirty="0">
                <a:latin typeface="Calibri"/>
                <a:ea typeface="Calibri"/>
                <a:cs typeface="Calibri"/>
                <a:sym typeface="Calibri"/>
              </a:rPr>
              <a:t>Keys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8FDC3BA4-90F3-EF45-B0EC-B1131FE5B036}"/>
              </a:ext>
            </a:extLst>
          </p:cNvPr>
          <p:cNvSpPr/>
          <p:nvPr/>
        </p:nvSpPr>
        <p:spPr>
          <a:xfrm>
            <a:off x="343217" y="4982361"/>
            <a:ext cx="904951" cy="4946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Bm</a:t>
            </a:r>
            <a:endParaRPr lang="en-US" sz="3200" b="1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4ED02888-2EB1-F642-9754-0BDF2E744ED3}"/>
              </a:ext>
            </a:extLst>
          </p:cNvPr>
          <p:cNvSpPr/>
          <p:nvPr/>
        </p:nvSpPr>
        <p:spPr>
          <a:xfrm>
            <a:off x="2810720" y="5006425"/>
            <a:ext cx="904951" cy="4946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F#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56EE6753-3240-EC4B-9DF1-2B19700467FD}"/>
              </a:ext>
            </a:extLst>
          </p:cNvPr>
          <p:cNvSpPr/>
          <p:nvPr/>
        </p:nvSpPr>
        <p:spPr>
          <a:xfrm>
            <a:off x="5369435" y="5006425"/>
            <a:ext cx="904951" cy="4946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G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1436B04C-B17E-E842-857A-8D617BED003F}"/>
              </a:ext>
            </a:extLst>
          </p:cNvPr>
          <p:cNvSpPr/>
          <p:nvPr/>
        </p:nvSpPr>
        <p:spPr>
          <a:xfrm>
            <a:off x="7928150" y="4982361"/>
            <a:ext cx="904951" cy="4946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D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391120B-41A5-4349-8B49-C73F241491D5}"/>
              </a:ext>
            </a:extLst>
          </p:cNvPr>
          <p:cNvSpPr/>
          <p:nvPr/>
        </p:nvSpPr>
        <p:spPr>
          <a:xfrm>
            <a:off x="9258395" y="4991204"/>
            <a:ext cx="1453684" cy="5098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F#/A#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/>
          <a:srcRect l="20111" t="21932" r="57933" b="71446"/>
          <a:stretch/>
        </p:blipFill>
        <p:spPr>
          <a:xfrm>
            <a:off x="66357" y="3539733"/>
            <a:ext cx="2904097" cy="70064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027540" y="3705101"/>
            <a:ext cx="1102873" cy="38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etc.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/>
          <a:srcRect l="7628" t="29272" r="66145" b="26068"/>
          <a:stretch/>
        </p:blipFill>
        <p:spPr>
          <a:xfrm>
            <a:off x="9371405" y="225873"/>
            <a:ext cx="2681347" cy="3652652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10164577" y="225873"/>
            <a:ext cx="332509" cy="3559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1</a:t>
            </a:r>
          </a:p>
        </p:txBody>
      </p:sp>
      <p:sp>
        <p:nvSpPr>
          <p:cNvPr id="38" name="Oval 37"/>
          <p:cNvSpPr/>
          <p:nvPr/>
        </p:nvSpPr>
        <p:spPr>
          <a:xfrm>
            <a:off x="10105200" y="1580417"/>
            <a:ext cx="332509" cy="3559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2</a:t>
            </a:r>
          </a:p>
        </p:txBody>
      </p:sp>
      <p:sp>
        <p:nvSpPr>
          <p:cNvPr id="39" name="Oval 38"/>
          <p:cNvSpPr/>
          <p:nvPr/>
        </p:nvSpPr>
        <p:spPr>
          <a:xfrm>
            <a:off x="10105199" y="2825898"/>
            <a:ext cx="332509" cy="3559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4831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03CDF-A20C-AA44-8A8A-AA1ECCB4D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592" y="230841"/>
            <a:ext cx="11699389" cy="4082715"/>
          </a:xfrm>
        </p:spPr>
        <p:txBody>
          <a:bodyPr>
            <a:normAutofit/>
          </a:bodyPr>
          <a:lstStyle/>
          <a:p>
            <a:r>
              <a:rPr lang="en-GB" b="1" dirty="0"/>
              <a:t>AARON BURR:</a:t>
            </a:r>
            <a:br>
              <a:rPr lang="en-GB" dirty="0"/>
            </a:br>
            <a:r>
              <a:rPr lang="en-GB" dirty="0"/>
              <a:t>There would have been </a:t>
            </a:r>
            <a:r>
              <a:rPr lang="en-GB" dirty="0" err="1"/>
              <a:t>nothin</a:t>
            </a:r>
            <a:r>
              <a:rPr lang="en-GB" dirty="0"/>
              <a:t>' left to do for someone less astute</a:t>
            </a:r>
            <a:br>
              <a:rPr lang="en-GB" dirty="0"/>
            </a:br>
            <a:r>
              <a:rPr lang="en-GB" dirty="0"/>
              <a:t>He </a:t>
            </a:r>
            <a:r>
              <a:rPr lang="en-GB" dirty="0" err="1"/>
              <a:t>woulda</a:t>
            </a:r>
            <a:r>
              <a:rPr lang="en-GB" dirty="0"/>
              <a:t> been dead or destitute without a cent of restitution</a:t>
            </a:r>
            <a:br>
              <a:rPr lang="en-GB" dirty="0"/>
            </a:br>
            <a:r>
              <a:rPr lang="en-GB" dirty="0"/>
              <a:t>Started </a:t>
            </a:r>
            <a:r>
              <a:rPr lang="en-GB" dirty="0" err="1"/>
              <a:t>workin</a:t>
            </a:r>
            <a:r>
              <a:rPr lang="en-GB" dirty="0"/>
              <a:t>', </a:t>
            </a:r>
            <a:r>
              <a:rPr lang="en-GB" dirty="0" err="1"/>
              <a:t>clerkin</a:t>
            </a:r>
            <a:r>
              <a:rPr lang="en-GB" dirty="0"/>
              <a:t>' for his late mother’s landlord</a:t>
            </a:r>
            <a:br>
              <a:rPr lang="en-GB" dirty="0"/>
            </a:br>
            <a:r>
              <a:rPr lang="en-GB" dirty="0" err="1"/>
              <a:t>Tradin</a:t>
            </a:r>
            <a:r>
              <a:rPr lang="en-GB" dirty="0"/>
              <a:t>' sugar cane and rum and all the things he can’t afford</a:t>
            </a:r>
            <a:br>
              <a:rPr lang="en-GB" dirty="0"/>
            </a:b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10CABD-DA6D-EC46-B3EE-9272EECA1B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680" y="4313556"/>
            <a:ext cx="6046372" cy="9429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7F515E-C7AB-EF42-8BB8-9B6582991B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83"/>
          <a:stretch/>
        </p:blipFill>
        <p:spPr>
          <a:xfrm>
            <a:off x="2951965" y="4313556"/>
            <a:ext cx="2558715" cy="942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D7A48C-93AD-1A42-8F9B-C42BEA2EA5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83"/>
          <a:stretch/>
        </p:blipFill>
        <p:spPr>
          <a:xfrm>
            <a:off x="393250" y="4313556"/>
            <a:ext cx="2558715" cy="9429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F7B7A9-0290-3145-A0E2-680380A8F2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1" t="3451" r="33016" b="3451"/>
          <a:stretch/>
        </p:blipFill>
        <p:spPr>
          <a:xfrm>
            <a:off x="393250" y="5318398"/>
            <a:ext cx="2433069" cy="129903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48F0004-6820-7342-932C-CB3C7045160B}"/>
              </a:ext>
            </a:extLst>
          </p:cNvPr>
          <p:cNvSpPr/>
          <p:nvPr/>
        </p:nvSpPr>
        <p:spPr>
          <a:xfrm>
            <a:off x="1834408" y="6282999"/>
            <a:ext cx="232568" cy="265088"/>
          </a:xfrm>
          <a:prstGeom prst="ellipse">
            <a:avLst/>
          </a:prstGeom>
          <a:solidFill>
            <a:schemeClr val="accent1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02B3116-D323-154C-8534-A4EAF31103CB}"/>
              </a:ext>
            </a:extLst>
          </p:cNvPr>
          <p:cNvSpPr/>
          <p:nvPr/>
        </p:nvSpPr>
        <p:spPr>
          <a:xfrm>
            <a:off x="1263555" y="5836184"/>
            <a:ext cx="232568" cy="265088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EA41111-CDDA-D84A-B550-D29AD5D6AFB0}"/>
              </a:ext>
            </a:extLst>
          </p:cNvPr>
          <p:cNvSpPr/>
          <p:nvPr/>
        </p:nvSpPr>
        <p:spPr>
          <a:xfrm>
            <a:off x="641276" y="6282999"/>
            <a:ext cx="232568" cy="265088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EE32FB-E601-DF4C-9389-C08D8EF779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1" t="3451" r="33016" b="3451"/>
          <a:stretch/>
        </p:blipFill>
        <p:spPr>
          <a:xfrm>
            <a:off x="3027540" y="5318398"/>
            <a:ext cx="2433069" cy="129903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16E3679-4963-A94A-9848-2E335BD0AF0E}"/>
              </a:ext>
            </a:extLst>
          </p:cNvPr>
          <p:cNvSpPr/>
          <p:nvPr/>
        </p:nvSpPr>
        <p:spPr>
          <a:xfrm>
            <a:off x="4379798" y="5835373"/>
            <a:ext cx="232568" cy="265088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77BC092-C728-CB47-8554-A7FF4559D99F}"/>
              </a:ext>
            </a:extLst>
          </p:cNvPr>
          <p:cNvSpPr/>
          <p:nvPr/>
        </p:nvSpPr>
        <p:spPr>
          <a:xfrm>
            <a:off x="3897845" y="5836184"/>
            <a:ext cx="232568" cy="265088"/>
          </a:xfrm>
          <a:prstGeom prst="ellipse">
            <a:avLst/>
          </a:prstGeom>
          <a:solidFill>
            <a:schemeClr val="accent1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B496019-CE11-484C-AD17-1485590EDE83}"/>
              </a:ext>
            </a:extLst>
          </p:cNvPr>
          <p:cNvSpPr/>
          <p:nvPr/>
        </p:nvSpPr>
        <p:spPr>
          <a:xfrm>
            <a:off x="3142565" y="5836179"/>
            <a:ext cx="232568" cy="265088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FDD28C-F83C-A944-81C0-CF8F690DEB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1" t="3451" r="33016" b="3451"/>
          <a:stretch/>
        </p:blipFill>
        <p:spPr>
          <a:xfrm>
            <a:off x="5617031" y="5318398"/>
            <a:ext cx="2433069" cy="1299039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4AFE494D-1FE8-894C-9AC4-59582F0AB6F1}"/>
              </a:ext>
            </a:extLst>
          </p:cNvPr>
          <p:cNvSpPr/>
          <p:nvPr/>
        </p:nvSpPr>
        <p:spPr>
          <a:xfrm>
            <a:off x="7086630" y="6282999"/>
            <a:ext cx="232568" cy="265088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059C251-868A-CF4F-BDD6-17CE3D3CE4BF}"/>
              </a:ext>
            </a:extLst>
          </p:cNvPr>
          <p:cNvSpPr/>
          <p:nvPr/>
        </p:nvSpPr>
        <p:spPr>
          <a:xfrm>
            <a:off x="6594647" y="6282999"/>
            <a:ext cx="232568" cy="265088"/>
          </a:xfrm>
          <a:prstGeom prst="ellipse">
            <a:avLst/>
          </a:prstGeom>
          <a:solidFill>
            <a:schemeClr val="accent1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549D954-88C6-5F4B-AA4C-FD58646186DB}"/>
              </a:ext>
            </a:extLst>
          </p:cNvPr>
          <p:cNvSpPr/>
          <p:nvPr/>
        </p:nvSpPr>
        <p:spPr>
          <a:xfrm>
            <a:off x="5863745" y="6282999"/>
            <a:ext cx="232568" cy="265088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0519BE2-A127-1B49-833A-9634E6F31CE7}"/>
              </a:ext>
            </a:extLst>
          </p:cNvPr>
          <p:cNvGrpSpPr/>
          <p:nvPr/>
        </p:nvGrpSpPr>
        <p:grpSpPr>
          <a:xfrm>
            <a:off x="8183104" y="5318399"/>
            <a:ext cx="1867228" cy="1079308"/>
            <a:chOff x="8198928" y="3050211"/>
            <a:chExt cx="2433069" cy="129903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B7797A0-F3F2-2742-A2C8-6422B070CD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71" t="3451" r="33016" b="3451"/>
            <a:stretch/>
          </p:blipFill>
          <p:spPr>
            <a:xfrm>
              <a:off x="8198928" y="3050211"/>
              <a:ext cx="2433069" cy="1299039"/>
            </a:xfrm>
            <a:prstGeom prst="rect">
              <a:avLst/>
            </a:prstGeom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923E9E8-8D57-D846-84F1-4C1880FB0AF6}"/>
                </a:ext>
              </a:extLst>
            </p:cNvPr>
            <p:cNvSpPr/>
            <p:nvPr/>
          </p:nvSpPr>
          <p:spPr>
            <a:xfrm>
              <a:off x="9415462" y="4014812"/>
              <a:ext cx="232568" cy="26508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C6EAA77-BAA7-164F-941B-673F0B694712}"/>
                </a:ext>
              </a:extLst>
            </p:cNvPr>
            <p:cNvSpPr/>
            <p:nvPr/>
          </p:nvSpPr>
          <p:spPr>
            <a:xfrm>
              <a:off x="8439756" y="4014812"/>
              <a:ext cx="232568" cy="2650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15A0C53-6065-2F41-BCA8-C491484C67CB}"/>
                </a:ext>
              </a:extLst>
            </p:cNvPr>
            <p:cNvSpPr/>
            <p:nvPr/>
          </p:nvSpPr>
          <p:spPr>
            <a:xfrm>
              <a:off x="9060260" y="3567186"/>
              <a:ext cx="232568" cy="26508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CB8B2AF-911B-8044-811D-577E3846EC67}"/>
              </a:ext>
            </a:extLst>
          </p:cNvPr>
          <p:cNvGrpSpPr/>
          <p:nvPr/>
        </p:nvGrpSpPr>
        <p:grpSpPr>
          <a:xfrm>
            <a:off x="10120682" y="5318398"/>
            <a:ext cx="1829299" cy="1080080"/>
            <a:chOff x="9648030" y="4406557"/>
            <a:chExt cx="2433069" cy="1299039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E349D51-2635-0F45-95DD-4D92886DD5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71" t="3451" r="33016" b="3451"/>
            <a:stretch/>
          </p:blipFill>
          <p:spPr>
            <a:xfrm>
              <a:off x="9648030" y="4406557"/>
              <a:ext cx="2433069" cy="1299039"/>
            </a:xfrm>
            <a:prstGeom prst="rect">
              <a:avLst/>
            </a:prstGeom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1351260-F72E-C746-81B6-B2DE80D28FB9}"/>
                </a:ext>
              </a:extLst>
            </p:cNvPr>
            <p:cNvSpPr/>
            <p:nvPr/>
          </p:nvSpPr>
          <p:spPr>
            <a:xfrm>
              <a:off x="10484310" y="4923532"/>
              <a:ext cx="232568" cy="26508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9021C23-62DE-104C-9FBB-0D5FDA521BF1}"/>
                </a:ext>
              </a:extLst>
            </p:cNvPr>
            <p:cNvSpPr/>
            <p:nvPr/>
          </p:nvSpPr>
          <p:spPr>
            <a:xfrm>
              <a:off x="10972997" y="4923532"/>
              <a:ext cx="232568" cy="2650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31A0C14-7AE0-AF46-9356-29AF64B1AD76}"/>
                </a:ext>
              </a:extLst>
            </p:cNvPr>
            <p:cNvSpPr/>
            <p:nvPr/>
          </p:nvSpPr>
          <p:spPr>
            <a:xfrm>
              <a:off x="9763055" y="4924338"/>
              <a:ext cx="232568" cy="26508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Shape 180">
            <a:extLst>
              <a:ext uri="{FF2B5EF4-FFF2-40B4-BE49-F238E27FC236}">
                <a16:creationId xmlns:a16="http://schemas.microsoft.com/office/drawing/2014/main" id="{1806919D-D897-B548-A144-F97FE5E27395}"/>
              </a:ext>
            </a:extLst>
          </p:cNvPr>
          <p:cNvSpPr txBox="1"/>
          <p:nvPr/>
        </p:nvSpPr>
        <p:spPr>
          <a:xfrm rot="16200000">
            <a:off x="-250118" y="5650917"/>
            <a:ext cx="984698" cy="484462"/>
          </a:xfrm>
          <a:prstGeom prst="rect">
            <a:avLst/>
          </a:prstGeom>
          <a:noFill/>
          <a:ln>
            <a:noFill/>
          </a:ln>
        </p:spPr>
        <p:txBody>
          <a:bodyPr lIns="76188" tIns="38083" rIns="76188" bIns="38083" anchor="t" anchorCtr="0">
            <a:noAutofit/>
          </a:bodyPr>
          <a:lstStyle/>
          <a:p>
            <a:pPr algn="ctr">
              <a:buSzPct val="25000"/>
            </a:pPr>
            <a:r>
              <a:rPr lang="en-GB" sz="2333" b="1" dirty="0">
                <a:latin typeface="Calibri"/>
                <a:ea typeface="Calibri"/>
                <a:cs typeface="Calibri"/>
                <a:sym typeface="Calibri"/>
              </a:rPr>
              <a:t>Keys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8FDC3BA4-90F3-EF45-B0EC-B1131FE5B036}"/>
              </a:ext>
            </a:extLst>
          </p:cNvPr>
          <p:cNvSpPr/>
          <p:nvPr/>
        </p:nvSpPr>
        <p:spPr>
          <a:xfrm>
            <a:off x="343217" y="4982361"/>
            <a:ext cx="904951" cy="4946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Bm</a:t>
            </a:r>
            <a:endParaRPr lang="en-US" sz="3200" b="1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4ED02888-2EB1-F642-9754-0BDF2E744ED3}"/>
              </a:ext>
            </a:extLst>
          </p:cNvPr>
          <p:cNvSpPr/>
          <p:nvPr/>
        </p:nvSpPr>
        <p:spPr>
          <a:xfrm>
            <a:off x="2810720" y="5006425"/>
            <a:ext cx="904951" cy="4946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F#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56EE6753-3240-EC4B-9DF1-2B19700467FD}"/>
              </a:ext>
            </a:extLst>
          </p:cNvPr>
          <p:cNvSpPr/>
          <p:nvPr/>
        </p:nvSpPr>
        <p:spPr>
          <a:xfrm>
            <a:off x="5369435" y="5006425"/>
            <a:ext cx="904951" cy="4946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G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1436B04C-B17E-E842-857A-8D617BED003F}"/>
              </a:ext>
            </a:extLst>
          </p:cNvPr>
          <p:cNvSpPr/>
          <p:nvPr/>
        </p:nvSpPr>
        <p:spPr>
          <a:xfrm>
            <a:off x="7928150" y="4982361"/>
            <a:ext cx="904951" cy="4946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D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391120B-41A5-4349-8B49-C73F241491D5}"/>
              </a:ext>
            </a:extLst>
          </p:cNvPr>
          <p:cNvSpPr/>
          <p:nvPr/>
        </p:nvSpPr>
        <p:spPr>
          <a:xfrm>
            <a:off x="9258395" y="4991204"/>
            <a:ext cx="1453684" cy="5098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F#/A#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343217" y="4061361"/>
            <a:ext cx="3195630" cy="52251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STAB CHORDS</a:t>
            </a:r>
          </a:p>
        </p:txBody>
      </p:sp>
    </p:spTree>
    <p:extLst>
      <p:ext uri="{BB962C8B-B14F-4D97-AF65-F5344CB8AC3E}">
        <p14:creationId xmlns:p14="http://schemas.microsoft.com/office/powerpoint/2010/main" val="420564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609601"/>
            <a:ext cx="7769430" cy="3124199"/>
          </a:xfrm>
        </p:spPr>
        <p:txBody>
          <a:bodyPr/>
          <a:lstStyle/>
          <a:p>
            <a:r>
              <a:rPr lang="en-GB" b="1" dirty="0" err="1">
                <a:solidFill>
                  <a:srgbClr val="FFFF00"/>
                </a:solidFill>
              </a:rPr>
              <a:t>Scammin</a:t>
            </a:r>
            <a:r>
              <a:rPr lang="en-GB" dirty="0"/>
              <a:t>' for every book he can get his hands on</a:t>
            </a:r>
            <a:br>
              <a:rPr lang="en-GB" dirty="0"/>
            </a:br>
            <a:r>
              <a:rPr lang="en-GB" b="1" dirty="0" err="1">
                <a:solidFill>
                  <a:srgbClr val="FFFF00"/>
                </a:solidFill>
              </a:rPr>
              <a:t>Plannin</a:t>
            </a:r>
            <a:r>
              <a:rPr lang="en-GB" dirty="0"/>
              <a:t>' for the future see him now as he stands on the bow of a ship headed for a new land - in New York you can be a new man</a:t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10CABD-DA6D-EC46-B3EE-9272EECA1B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680" y="4313556"/>
            <a:ext cx="6046372" cy="942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7F515E-C7AB-EF42-8BB8-9B6582991B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83"/>
          <a:stretch/>
        </p:blipFill>
        <p:spPr>
          <a:xfrm>
            <a:off x="2951965" y="4313556"/>
            <a:ext cx="2558715" cy="9429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D7A48C-93AD-1A42-8F9B-C42BEA2EA5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83"/>
          <a:stretch/>
        </p:blipFill>
        <p:spPr>
          <a:xfrm>
            <a:off x="393250" y="4313556"/>
            <a:ext cx="2558715" cy="9429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F7B7A9-0290-3145-A0E2-680380A8F2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1" t="3451" r="33016" b="3451"/>
          <a:stretch/>
        </p:blipFill>
        <p:spPr>
          <a:xfrm>
            <a:off x="393250" y="5318398"/>
            <a:ext cx="2433069" cy="129903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48F0004-6820-7342-932C-CB3C7045160B}"/>
              </a:ext>
            </a:extLst>
          </p:cNvPr>
          <p:cNvSpPr/>
          <p:nvPr/>
        </p:nvSpPr>
        <p:spPr>
          <a:xfrm>
            <a:off x="1834408" y="6282999"/>
            <a:ext cx="232568" cy="265088"/>
          </a:xfrm>
          <a:prstGeom prst="ellipse">
            <a:avLst/>
          </a:prstGeom>
          <a:solidFill>
            <a:schemeClr val="accent1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02B3116-D323-154C-8534-A4EAF31103CB}"/>
              </a:ext>
            </a:extLst>
          </p:cNvPr>
          <p:cNvSpPr/>
          <p:nvPr/>
        </p:nvSpPr>
        <p:spPr>
          <a:xfrm>
            <a:off x="1263555" y="5836184"/>
            <a:ext cx="232568" cy="265088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EA41111-CDDA-D84A-B550-D29AD5D6AFB0}"/>
              </a:ext>
            </a:extLst>
          </p:cNvPr>
          <p:cNvSpPr/>
          <p:nvPr/>
        </p:nvSpPr>
        <p:spPr>
          <a:xfrm>
            <a:off x="641276" y="6282999"/>
            <a:ext cx="232568" cy="265088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8EE32FB-E601-DF4C-9389-C08D8EF779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1" t="3451" r="33016" b="3451"/>
          <a:stretch/>
        </p:blipFill>
        <p:spPr>
          <a:xfrm>
            <a:off x="3027540" y="5318398"/>
            <a:ext cx="2433069" cy="1299039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916E3679-4963-A94A-9848-2E335BD0AF0E}"/>
              </a:ext>
            </a:extLst>
          </p:cNvPr>
          <p:cNvSpPr/>
          <p:nvPr/>
        </p:nvSpPr>
        <p:spPr>
          <a:xfrm>
            <a:off x="4379798" y="5835373"/>
            <a:ext cx="232568" cy="265088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77BC092-C728-CB47-8554-A7FF4559D99F}"/>
              </a:ext>
            </a:extLst>
          </p:cNvPr>
          <p:cNvSpPr/>
          <p:nvPr/>
        </p:nvSpPr>
        <p:spPr>
          <a:xfrm>
            <a:off x="3897845" y="5836184"/>
            <a:ext cx="232568" cy="265088"/>
          </a:xfrm>
          <a:prstGeom prst="ellipse">
            <a:avLst/>
          </a:prstGeom>
          <a:solidFill>
            <a:schemeClr val="accent1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B496019-CE11-484C-AD17-1485590EDE83}"/>
              </a:ext>
            </a:extLst>
          </p:cNvPr>
          <p:cNvSpPr/>
          <p:nvPr/>
        </p:nvSpPr>
        <p:spPr>
          <a:xfrm>
            <a:off x="3142565" y="5836179"/>
            <a:ext cx="232568" cy="265088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1FDD28C-F83C-A944-81C0-CF8F690DEB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1" t="3451" r="33016" b="3451"/>
          <a:stretch/>
        </p:blipFill>
        <p:spPr>
          <a:xfrm>
            <a:off x="5617031" y="5318398"/>
            <a:ext cx="2433069" cy="1299039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4AFE494D-1FE8-894C-9AC4-59582F0AB6F1}"/>
              </a:ext>
            </a:extLst>
          </p:cNvPr>
          <p:cNvSpPr/>
          <p:nvPr/>
        </p:nvSpPr>
        <p:spPr>
          <a:xfrm>
            <a:off x="7086630" y="6282999"/>
            <a:ext cx="232568" cy="265088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059C251-868A-CF4F-BDD6-17CE3D3CE4BF}"/>
              </a:ext>
            </a:extLst>
          </p:cNvPr>
          <p:cNvSpPr/>
          <p:nvPr/>
        </p:nvSpPr>
        <p:spPr>
          <a:xfrm>
            <a:off x="6594647" y="6282999"/>
            <a:ext cx="232568" cy="265088"/>
          </a:xfrm>
          <a:prstGeom prst="ellipse">
            <a:avLst/>
          </a:prstGeom>
          <a:solidFill>
            <a:schemeClr val="accent1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549D954-88C6-5F4B-AA4C-FD58646186DB}"/>
              </a:ext>
            </a:extLst>
          </p:cNvPr>
          <p:cNvSpPr/>
          <p:nvPr/>
        </p:nvSpPr>
        <p:spPr>
          <a:xfrm>
            <a:off x="5863745" y="6282999"/>
            <a:ext cx="232568" cy="265088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0519BE2-A127-1B49-833A-9634E6F31CE7}"/>
              </a:ext>
            </a:extLst>
          </p:cNvPr>
          <p:cNvGrpSpPr/>
          <p:nvPr/>
        </p:nvGrpSpPr>
        <p:grpSpPr>
          <a:xfrm>
            <a:off x="8183104" y="5318399"/>
            <a:ext cx="1867228" cy="1079308"/>
            <a:chOff x="8198928" y="3050211"/>
            <a:chExt cx="2433069" cy="129903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B7797A0-F3F2-2742-A2C8-6422B070CD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71" t="3451" r="33016" b="3451"/>
            <a:stretch/>
          </p:blipFill>
          <p:spPr>
            <a:xfrm>
              <a:off x="8198928" y="3050211"/>
              <a:ext cx="2433069" cy="1299039"/>
            </a:xfrm>
            <a:prstGeom prst="rect">
              <a:avLst/>
            </a:prstGeom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923E9E8-8D57-D846-84F1-4C1880FB0AF6}"/>
                </a:ext>
              </a:extLst>
            </p:cNvPr>
            <p:cNvSpPr/>
            <p:nvPr/>
          </p:nvSpPr>
          <p:spPr>
            <a:xfrm>
              <a:off x="9415462" y="4014812"/>
              <a:ext cx="232568" cy="26508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C6EAA77-BAA7-164F-941B-673F0B694712}"/>
                </a:ext>
              </a:extLst>
            </p:cNvPr>
            <p:cNvSpPr/>
            <p:nvPr/>
          </p:nvSpPr>
          <p:spPr>
            <a:xfrm>
              <a:off x="8439756" y="4014812"/>
              <a:ext cx="232568" cy="2650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15A0C53-6065-2F41-BCA8-C491484C67CB}"/>
                </a:ext>
              </a:extLst>
            </p:cNvPr>
            <p:cNvSpPr/>
            <p:nvPr/>
          </p:nvSpPr>
          <p:spPr>
            <a:xfrm>
              <a:off x="9060260" y="3567186"/>
              <a:ext cx="232568" cy="26508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CB8B2AF-911B-8044-811D-577E3846EC67}"/>
              </a:ext>
            </a:extLst>
          </p:cNvPr>
          <p:cNvGrpSpPr/>
          <p:nvPr/>
        </p:nvGrpSpPr>
        <p:grpSpPr>
          <a:xfrm>
            <a:off x="10120682" y="5318398"/>
            <a:ext cx="1829299" cy="1080080"/>
            <a:chOff x="9648030" y="4406557"/>
            <a:chExt cx="2433069" cy="1299039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E349D51-2635-0F45-95DD-4D92886DD5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71" t="3451" r="33016" b="3451"/>
            <a:stretch/>
          </p:blipFill>
          <p:spPr>
            <a:xfrm>
              <a:off x="9648030" y="4406557"/>
              <a:ext cx="2433069" cy="1299039"/>
            </a:xfrm>
            <a:prstGeom prst="rect">
              <a:avLst/>
            </a:prstGeom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1351260-F72E-C746-81B6-B2DE80D28FB9}"/>
                </a:ext>
              </a:extLst>
            </p:cNvPr>
            <p:cNvSpPr/>
            <p:nvPr/>
          </p:nvSpPr>
          <p:spPr>
            <a:xfrm>
              <a:off x="10484310" y="4923532"/>
              <a:ext cx="232568" cy="26508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9021C23-62DE-104C-9FBB-0D5FDA521BF1}"/>
                </a:ext>
              </a:extLst>
            </p:cNvPr>
            <p:cNvSpPr/>
            <p:nvPr/>
          </p:nvSpPr>
          <p:spPr>
            <a:xfrm>
              <a:off x="10972997" y="4923532"/>
              <a:ext cx="232568" cy="2650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31A0C14-7AE0-AF46-9356-29AF64B1AD76}"/>
                </a:ext>
              </a:extLst>
            </p:cNvPr>
            <p:cNvSpPr/>
            <p:nvPr/>
          </p:nvSpPr>
          <p:spPr>
            <a:xfrm>
              <a:off x="9763055" y="4924338"/>
              <a:ext cx="232568" cy="26508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Shape 180">
            <a:extLst>
              <a:ext uri="{FF2B5EF4-FFF2-40B4-BE49-F238E27FC236}">
                <a16:creationId xmlns:a16="http://schemas.microsoft.com/office/drawing/2014/main" id="{1806919D-D897-B548-A144-F97FE5E27395}"/>
              </a:ext>
            </a:extLst>
          </p:cNvPr>
          <p:cNvSpPr txBox="1"/>
          <p:nvPr/>
        </p:nvSpPr>
        <p:spPr>
          <a:xfrm rot="16200000">
            <a:off x="-250118" y="5650917"/>
            <a:ext cx="984698" cy="484462"/>
          </a:xfrm>
          <a:prstGeom prst="rect">
            <a:avLst/>
          </a:prstGeom>
          <a:noFill/>
          <a:ln>
            <a:noFill/>
          </a:ln>
        </p:spPr>
        <p:txBody>
          <a:bodyPr lIns="76188" tIns="38083" rIns="76188" bIns="38083" anchor="t" anchorCtr="0">
            <a:noAutofit/>
          </a:bodyPr>
          <a:lstStyle/>
          <a:p>
            <a:pPr algn="ctr">
              <a:buSzPct val="25000"/>
            </a:pPr>
            <a:r>
              <a:rPr lang="en-GB" sz="2333" b="1" dirty="0">
                <a:latin typeface="Calibri"/>
                <a:ea typeface="Calibri"/>
                <a:cs typeface="Calibri"/>
                <a:sym typeface="Calibri"/>
              </a:rPr>
              <a:t>Keys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8FDC3BA4-90F3-EF45-B0EC-B1131FE5B036}"/>
              </a:ext>
            </a:extLst>
          </p:cNvPr>
          <p:cNvSpPr/>
          <p:nvPr/>
        </p:nvSpPr>
        <p:spPr>
          <a:xfrm>
            <a:off x="343217" y="4982361"/>
            <a:ext cx="904951" cy="4946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Bm</a:t>
            </a:r>
            <a:endParaRPr lang="en-US" sz="3200" b="1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4ED02888-2EB1-F642-9754-0BDF2E744ED3}"/>
              </a:ext>
            </a:extLst>
          </p:cNvPr>
          <p:cNvSpPr/>
          <p:nvPr/>
        </p:nvSpPr>
        <p:spPr>
          <a:xfrm>
            <a:off x="2810720" y="5006425"/>
            <a:ext cx="904951" cy="4946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F#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6EE6753-3240-EC4B-9DF1-2B19700467FD}"/>
              </a:ext>
            </a:extLst>
          </p:cNvPr>
          <p:cNvSpPr/>
          <p:nvPr/>
        </p:nvSpPr>
        <p:spPr>
          <a:xfrm>
            <a:off x="5369435" y="5006425"/>
            <a:ext cx="904951" cy="4946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G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1436B04C-B17E-E842-857A-8D617BED003F}"/>
              </a:ext>
            </a:extLst>
          </p:cNvPr>
          <p:cNvSpPr/>
          <p:nvPr/>
        </p:nvSpPr>
        <p:spPr>
          <a:xfrm>
            <a:off x="7928150" y="4982361"/>
            <a:ext cx="904951" cy="4946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D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5391120B-41A5-4349-8B49-C73F241491D5}"/>
              </a:ext>
            </a:extLst>
          </p:cNvPr>
          <p:cNvSpPr/>
          <p:nvPr/>
        </p:nvSpPr>
        <p:spPr>
          <a:xfrm>
            <a:off x="9258395" y="4991204"/>
            <a:ext cx="1453684" cy="5098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F#/A#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/>
          <a:srcRect l="7628" t="29272" r="66145" b="26068"/>
          <a:stretch/>
        </p:blipFill>
        <p:spPr>
          <a:xfrm>
            <a:off x="9022603" y="231066"/>
            <a:ext cx="2681347" cy="3652652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9815775" y="231066"/>
            <a:ext cx="332509" cy="3559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1</a:t>
            </a:r>
          </a:p>
        </p:txBody>
      </p:sp>
      <p:sp>
        <p:nvSpPr>
          <p:cNvPr id="38" name="Oval 37"/>
          <p:cNvSpPr/>
          <p:nvPr/>
        </p:nvSpPr>
        <p:spPr>
          <a:xfrm>
            <a:off x="9756398" y="1585610"/>
            <a:ext cx="332509" cy="3559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2</a:t>
            </a:r>
          </a:p>
        </p:txBody>
      </p:sp>
      <p:sp>
        <p:nvSpPr>
          <p:cNvPr id="39" name="Oval 38"/>
          <p:cNvSpPr/>
          <p:nvPr/>
        </p:nvSpPr>
        <p:spPr>
          <a:xfrm>
            <a:off x="9756397" y="2831091"/>
            <a:ext cx="332509" cy="3559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3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5"/>
          <a:srcRect l="11429" t="21302" r="73874" b="72449"/>
          <a:stretch/>
        </p:blipFill>
        <p:spPr>
          <a:xfrm>
            <a:off x="411753" y="3408899"/>
            <a:ext cx="2615787" cy="88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0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03CDF-A20C-AA44-8A8A-AA1ECCB4D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822" y="104275"/>
            <a:ext cx="10131427" cy="3044659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FF00"/>
                </a:solidFill>
              </a:rPr>
              <a:t>ALL:</a:t>
            </a:r>
            <a:br>
              <a:rPr lang="en-GB" dirty="0">
                <a:solidFill>
                  <a:srgbClr val="FFFF00"/>
                </a:solidFill>
              </a:rPr>
            </a:br>
            <a:r>
              <a:rPr lang="en-GB" dirty="0">
                <a:solidFill>
                  <a:srgbClr val="FFFF00"/>
                </a:solidFill>
              </a:rPr>
              <a:t>In New York you can be a new man</a:t>
            </a:r>
            <a:br>
              <a:rPr lang="en-GB" dirty="0">
                <a:solidFill>
                  <a:srgbClr val="FFFF00"/>
                </a:solidFill>
              </a:rPr>
            </a:br>
            <a:r>
              <a:rPr lang="en-GB" dirty="0">
                <a:solidFill>
                  <a:srgbClr val="FFFF00"/>
                </a:solidFill>
              </a:rPr>
              <a:t>In New York you can be a new man </a:t>
            </a:r>
            <a:br>
              <a:rPr lang="en-GB" dirty="0">
                <a:solidFill>
                  <a:srgbClr val="FFFF00"/>
                </a:solidFill>
              </a:rPr>
            </a:br>
            <a:r>
              <a:rPr lang="en-GB" dirty="0">
                <a:solidFill>
                  <a:srgbClr val="FFFF00"/>
                </a:solidFill>
              </a:rPr>
              <a:t>In New York you can be a new man</a:t>
            </a:r>
            <a:br>
              <a:rPr lang="en-GB" dirty="0">
                <a:solidFill>
                  <a:srgbClr val="FFFF00"/>
                </a:solidFill>
              </a:rPr>
            </a:br>
            <a:r>
              <a:rPr lang="en-GB" dirty="0">
                <a:solidFill>
                  <a:srgbClr val="FFFF00"/>
                </a:solidFill>
              </a:rPr>
              <a:t>In New York you can be a new man  </a:t>
            </a:r>
            <a:br>
              <a:rPr lang="en-GB" dirty="0">
                <a:solidFill>
                  <a:srgbClr val="FFFF00"/>
                </a:solidFill>
              </a:rPr>
            </a:br>
            <a:r>
              <a:rPr lang="en-GB" b="1" dirty="0"/>
              <a:t>HAMILTON: </a:t>
            </a:r>
            <a:r>
              <a:rPr lang="en-GB" dirty="0"/>
              <a:t>Just you wait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030D2B4-6C58-6D40-A7FB-A113CA44E704}"/>
              </a:ext>
            </a:extLst>
          </p:cNvPr>
          <p:cNvSpPr/>
          <p:nvPr/>
        </p:nvSpPr>
        <p:spPr>
          <a:xfrm>
            <a:off x="417314" y="5943604"/>
            <a:ext cx="986589" cy="78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Bm</a:t>
            </a:r>
            <a:endParaRPr lang="en-US" sz="3600" b="1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49FD611-0E84-3244-90F4-238FC6A59C55}"/>
              </a:ext>
            </a:extLst>
          </p:cNvPr>
          <p:cNvSpPr/>
          <p:nvPr/>
        </p:nvSpPr>
        <p:spPr>
          <a:xfrm>
            <a:off x="3018893" y="5943604"/>
            <a:ext cx="986589" cy="78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G7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7775E20-C655-F040-A7DE-8BF831F726F8}"/>
              </a:ext>
            </a:extLst>
          </p:cNvPr>
          <p:cNvSpPr/>
          <p:nvPr/>
        </p:nvSpPr>
        <p:spPr>
          <a:xfrm>
            <a:off x="5634760" y="5943604"/>
            <a:ext cx="986589" cy="78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Em</a:t>
            </a:r>
            <a:endParaRPr lang="en-US" sz="3600" b="1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1B843F0-3FEE-8740-958A-9B9F128E8B52}"/>
              </a:ext>
            </a:extLst>
          </p:cNvPr>
          <p:cNvSpPr/>
          <p:nvPr/>
        </p:nvSpPr>
        <p:spPr>
          <a:xfrm>
            <a:off x="8236339" y="5919539"/>
            <a:ext cx="1225804" cy="836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F#</a:t>
            </a:r>
            <a:r>
              <a:rPr lang="en-US" sz="3600" b="1" baseline="30000" dirty="0" err="1"/>
              <a:t>sus</a:t>
            </a:r>
            <a:endParaRPr lang="en-US" sz="3600" b="1" baseline="300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49EFA46-ADFD-F548-A1C0-06985301AF5D}"/>
              </a:ext>
            </a:extLst>
          </p:cNvPr>
          <p:cNvSpPr/>
          <p:nvPr/>
        </p:nvSpPr>
        <p:spPr>
          <a:xfrm>
            <a:off x="10170480" y="5949619"/>
            <a:ext cx="1584825" cy="806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F#/A#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B28230-043D-B74E-8DD8-3A7D46E4EC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65"/>
          <a:stretch/>
        </p:blipFill>
        <p:spPr>
          <a:xfrm>
            <a:off x="5510680" y="4018540"/>
            <a:ext cx="5413614" cy="6662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2D1F22-BB65-D546-B978-6B6306922F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83"/>
          <a:stretch/>
        </p:blipFill>
        <p:spPr>
          <a:xfrm>
            <a:off x="2951965" y="4018540"/>
            <a:ext cx="2558715" cy="6662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CE888B-278C-BC4B-AF50-E695C666A7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83"/>
          <a:stretch/>
        </p:blipFill>
        <p:spPr>
          <a:xfrm>
            <a:off x="393250" y="4018540"/>
            <a:ext cx="2558715" cy="6662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AF78D0-3FB6-E54E-BF4A-A51C4B09FD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1" t="3451" r="33016" b="3451"/>
          <a:stretch/>
        </p:blipFill>
        <p:spPr>
          <a:xfrm>
            <a:off x="393250" y="4626341"/>
            <a:ext cx="2433069" cy="129903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0516390-B87E-2B49-B5CD-DA50FEB7C205}"/>
              </a:ext>
            </a:extLst>
          </p:cNvPr>
          <p:cNvSpPr/>
          <p:nvPr/>
        </p:nvSpPr>
        <p:spPr>
          <a:xfrm>
            <a:off x="1834408" y="5590942"/>
            <a:ext cx="232568" cy="265088"/>
          </a:xfrm>
          <a:prstGeom prst="ellipse">
            <a:avLst/>
          </a:prstGeom>
          <a:solidFill>
            <a:schemeClr val="accent1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66681AF-F49C-FC4B-AC90-586D096BD949}"/>
              </a:ext>
            </a:extLst>
          </p:cNvPr>
          <p:cNvSpPr/>
          <p:nvPr/>
        </p:nvSpPr>
        <p:spPr>
          <a:xfrm>
            <a:off x="1263555" y="5144127"/>
            <a:ext cx="232568" cy="265088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28484CC-BC36-044B-B246-88CEF55B99D7}"/>
              </a:ext>
            </a:extLst>
          </p:cNvPr>
          <p:cNvSpPr/>
          <p:nvPr/>
        </p:nvSpPr>
        <p:spPr>
          <a:xfrm>
            <a:off x="641276" y="5590942"/>
            <a:ext cx="232568" cy="265088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CE17575-1541-5A4C-B8EF-B4F73943C2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1" t="3451" r="33016" b="3451"/>
          <a:stretch/>
        </p:blipFill>
        <p:spPr>
          <a:xfrm>
            <a:off x="3027540" y="4626341"/>
            <a:ext cx="2433069" cy="1299039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8F2F0B15-EFD7-6B45-9FDC-CB60376BBBE2}"/>
              </a:ext>
            </a:extLst>
          </p:cNvPr>
          <p:cNvSpPr/>
          <p:nvPr/>
        </p:nvSpPr>
        <p:spPr>
          <a:xfrm>
            <a:off x="4462512" y="5560896"/>
            <a:ext cx="232568" cy="265088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A7AAF0F-9982-C54B-BE66-BAC61D37B85D}"/>
              </a:ext>
            </a:extLst>
          </p:cNvPr>
          <p:cNvSpPr/>
          <p:nvPr/>
        </p:nvSpPr>
        <p:spPr>
          <a:xfrm>
            <a:off x="3998754" y="5560896"/>
            <a:ext cx="232568" cy="265088"/>
          </a:xfrm>
          <a:prstGeom prst="ellipse">
            <a:avLst/>
          </a:prstGeom>
          <a:solidFill>
            <a:schemeClr val="accent1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509A1E8-CA06-BB41-A20D-6000CB4FB0D4}"/>
              </a:ext>
            </a:extLst>
          </p:cNvPr>
          <p:cNvSpPr/>
          <p:nvPr/>
        </p:nvSpPr>
        <p:spPr>
          <a:xfrm>
            <a:off x="3755598" y="5560896"/>
            <a:ext cx="232568" cy="265088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2A9D019-4C47-EC43-AB4E-2FB13038A4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1" t="3451" r="33016" b="3451"/>
          <a:stretch/>
        </p:blipFill>
        <p:spPr>
          <a:xfrm>
            <a:off x="5617031" y="4626341"/>
            <a:ext cx="2433069" cy="1299039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EB6A0BB1-DE67-B440-8322-816F4462351F}"/>
              </a:ext>
            </a:extLst>
          </p:cNvPr>
          <p:cNvSpPr/>
          <p:nvPr/>
        </p:nvSpPr>
        <p:spPr>
          <a:xfrm>
            <a:off x="7086630" y="5590942"/>
            <a:ext cx="232568" cy="265088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BC74A19-DB1F-E246-97B0-51046F4A77DF}"/>
              </a:ext>
            </a:extLst>
          </p:cNvPr>
          <p:cNvSpPr/>
          <p:nvPr/>
        </p:nvSpPr>
        <p:spPr>
          <a:xfrm>
            <a:off x="6096313" y="5596020"/>
            <a:ext cx="232568" cy="265088"/>
          </a:xfrm>
          <a:prstGeom prst="ellipse">
            <a:avLst/>
          </a:prstGeom>
          <a:solidFill>
            <a:schemeClr val="accent1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6866220-21D5-194B-B094-EA9918EB9DC8}"/>
              </a:ext>
            </a:extLst>
          </p:cNvPr>
          <p:cNvSpPr/>
          <p:nvPr/>
        </p:nvSpPr>
        <p:spPr>
          <a:xfrm>
            <a:off x="6578048" y="5590942"/>
            <a:ext cx="232568" cy="265088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F811F8D-8476-A34C-8176-34728DC31F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1" t="3451" r="33016" b="3451"/>
          <a:stretch/>
        </p:blipFill>
        <p:spPr>
          <a:xfrm>
            <a:off x="8183104" y="4626342"/>
            <a:ext cx="1867228" cy="1079308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8BEC1907-1C50-BD44-923B-D62DA20C5E62}"/>
              </a:ext>
            </a:extLst>
          </p:cNvPr>
          <p:cNvSpPr/>
          <p:nvPr/>
        </p:nvSpPr>
        <p:spPr>
          <a:xfrm>
            <a:off x="9295199" y="5450771"/>
            <a:ext cx="178481" cy="220249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F34C5A3-3658-BC4B-8F63-A362AFC9FBA5}"/>
              </a:ext>
            </a:extLst>
          </p:cNvPr>
          <p:cNvSpPr/>
          <p:nvPr/>
        </p:nvSpPr>
        <p:spPr>
          <a:xfrm>
            <a:off x="8840829" y="5056177"/>
            <a:ext cx="178481" cy="220249"/>
          </a:xfrm>
          <a:prstGeom prst="ellipse">
            <a:avLst/>
          </a:prstGeom>
          <a:solidFill>
            <a:schemeClr val="accent1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90CB6EA-6064-1E45-9F19-CB6B76906A85}"/>
              </a:ext>
            </a:extLst>
          </p:cNvPr>
          <p:cNvSpPr/>
          <p:nvPr/>
        </p:nvSpPr>
        <p:spPr>
          <a:xfrm>
            <a:off x="8289994" y="5055611"/>
            <a:ext cx="178481" cy="220249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36BAB61-7C6F-384F-B36F-7EC9A729F312}"/>
              </a:ext>
            </a:extLst>
          </p:cNvPr>
          <p:cNvGrpSpPr/>
          <p:nvPr/>
        </p:nvGrpSpPr>
        <p:grpSpPr>
          <a:xfrm>
            <a:off x="10120682" y="4626341"/>
            <a:ext cx="1829299" cy="1080080"/>
            <a:chOff x="9648030" y="4406557"/>
            <a:chExt cx="2433069" cy="1299039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34B91CB-DAC2-7A43-BA48-965FF06ABC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71" t="3451" r="33016" b="3451"/>
            <a:stretch/>
          </p:blipFill>
          <p:spPr>
            <a:xfrm>
              <a:off x="9648030" y="4406557"/>
              <a:ext cx="2433069" cy="1299039"/>
            </a:xfrm>
            <a:prstGeom prst="rect">
              <a:avLst/>
            </a:prstGeom>
          </p:spPr>
        </p:pic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07C90F4-C12E-484E-A27E-74B47FE92676}"/>
                </a:ext>
              </a:extLst>
            </p:cNvPr>
            <p:cNvSpPr/>
            <p:nvPr/>
          </p:nvSpPr>
          <p:spPr>
            <a:xfrm>
              <a:off x="10484310" y="4923532"/>
              <a:ext cx="232568" cy="26508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EA7BCCB-3D9A-904E-912D-03C80AA9206D}"/>
                </a:ext>
              </a:extLst>
            </p:cNvPr>
            <p:cNvSpPr/>
            <p:nvPr/>
          </p:nvSpPr>
          <p:spPr>
            <a:xfrm>
              <a:off x="10972997" y="4923532"/>
              <a:ext cx="232568" cy="2650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6AB8860-421E-C048-99D7-DE2CE6EB229C}"/>
                </a:ext>
              </a:extLst>
            </p:cNvPr>
            <p:cNvSpPr/>
            <p:nvPr/>
          </p:nvSpPr>
          <p:spPr>
            <a:xfrm>
              <a:off x="9763055" y="4924338"/>
              <a:ext cx="232568" cy="26508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Shape 180">
            <a:extLst>
              <a:ext uri="{FF2B5EF4-FFF2-40B4-BE49-F238E27FC236}">
                <a16:creationId xmlns:a16="http://schemas.microsoft.com/office/drawing/2014/main" id="{28031F1C-502B-B743-9F0B-24D6EB054E60}"/>
              </a:ext>
            </a:extLst>
          </p:cNvPr>
          <p:cNvSpPr txBox="1"/>
          <p:nvPr/>
        </p:nvSpPr>
        <p:spPr>
          <a:xfrm rot="16200000">
            <a:off x="-250118" y="4958860"/>
            <a:ext cx="984698" cy="484462"/>
          </a:xfrm>
          <a:prstGeom prst="rect">
            <a:avLst/>
          </a:prstGeom>
          <a:noFill/>
          <a:ln>
            <a:noFill/>
          </a:ln>
        </p:spPr>
        <p:txBody>
          <a:bodyPr lIns="76188" tIns="38083" rIns="76188" bIns="38083" anchor="t" anchorCtr="0">
            <a:noAutofit/>
          </a:bodyPr>
          <a:lstStyle/>
          <a:p>
            <a:pPr algn="ctr">
              <a:buSzPct val="25000"/>
            </a:pPr>
            <a:r>
              <a:rPr lang="en-GB" sz="2333" b="1" dirty="0">
                <a:latin typeface="Calibri"/>
                <a:ea typeface="Calibri"/>
                <a:cs typeface="Calibri"/>
                <a:sym typeface="Calibri"/>
              </a:rPr>
              <a:t>Keys</a:t>
            </a:r>
          </a:p>
        </p:txBody>
      </p:sp>
      <p:sp>
        <p:nvSpPr>
          <p:cNvPr id="33" name="Explosion 2 32">
            <a:extLst>
              <a:ext uri="{FF2B5EF4-FFF2-40B4-BE49-F238E27FC236}">
                <a16:creationId xmlns:a16="http://schemas.microsoft.com/office/drawing/2014/main" id="{C9E03E4C-9BB1-8344-8086-297F00FB6EF9}"/>
              </a:ext>
            </a:extLst>
          </p:cNvPr>
          <p:cNvSpPr/>
          <p:nvPr/>
        </p:nvSpPr>
        <p:spPr>
          <a:xfrm>
            <a:off x="5890460" y="1088101"/>
            <a:ext cx="6125915" cy="2557462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NEW CHORD PROGRESSION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E896D4A-8257-6D49-AFF2-E08A049C32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50" y="3248056"/>
            <a:ext cx="20701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882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03CDF-A20C-AA44-8A8A-AA1ECCB4D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592" y="81404"/>
            <a:ext cx="10131427" cy="2759241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FF00"/>
                </a:solidFill>
              </a:rPr>
              <a:t>ALL: </a:t>
            </a:r>
            <a:br>
              <a:rPr lang="en-GB" dirty="0">
                <a:solidFill>
                  <a:srgbClr val="FFFF00"/>
                </a:solidFill>
              </a:rPr>
            </a:br>
            <a:r>
              <a:rPr lang="en-GB" dirty="0">
                <a:solidFill>
                  <a:srgbClr val="FFFF00"/>
                </a:solidFill>
              </a:rPr>
              <a:t>Alexander Hamilton</a:t>
            </a:r>
            <a:br>
              <a:rPr lang="en-GB" dirty="0">
                <a:solidFill>
                  <a:srgbClr val="FFFF00"/>
                </a:solidFill>
              </a:rPr>
            </a:br>
            <a:r>
              <a:rPr lang="en-GB" dirty="0">
                <a:solidFill>
                  <a:srgbClr val="FFFF00"/>
                </a:solidFill>
              </a:rPr>
              <a:t>We are waiting in the wings for you</a:t>
            </a:r>
            <a:br>
              <a:rPr lang="en-GB" dirty="0">
                <a:solidFill>
                  <a:srgbClr val="FFFF00"/>
                </a:solidFill>
              </a:rPr>
            </a:br>
            <a:r>
              <a:rPr lang="en-GB" dirty="0">
                <a:solidFill>
                  <a:srgbClr val="FFFF00"/>
                </a:solidFill>
              </a:rPr>
              <a:t>You could never back down</a:t>
            </a:r>
            <a:br>
              <a:rPr lang="en-GB" dirty="0">
                <a:solidFill>
                  <a:srgbClr val="FFFF00"/>
                </a:solidFill>
              </a:rPr>
            </a:br>
            <a:r>
              <a:rPr lang="en-GB" dirty="0">
                <a:solidFill>
                  <a:srgbClr val="FFFF00"/>
                </a:solidFill>
              </a:rPr>
              <a:t>You never learned to take your time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42C6210-220F-794B-A5AC-4E87170BF64F}"/>
              </a:ext>
            </a:extLst>
          </p:cNvPr>
          <p:cNvSpPr/>
          <p:nvPr/>
        </p:nvSpPr>
        <p:spPr>
          <a:xfrm>
            <a:off x="380549" y="5973501"/>
            <a:ext cx="986589" cy="78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Bm</a:t>
            </a:r>
            <a:endParaRPr lang="en-US" sz="3600" b="1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AAF4877-5CC6-0440-8EB4-A8A14012D848}"/>
              </a:ext>
            </a:extLst>
          </p:cNvPr>
          <p:cNvSpPr/>
          <p:nvPr/>
        </p:nvSpPr>
        <p:spPr>
          <a:xfrm>
            <a:off x="3023488" y="5973501"/>
            <a:ext cx="986589" cy="78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G7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BDC70AA-F6AF-754C-B7C8-64FBB39BF5E5}"/>
              </a:ext>
            </a:extLst>
          </p:cNvPr>
          <p:cNvSpPr/>
          <p:nvPr/>
        </p:nvSpPr>
        <p:spPr>
          <a:xfrm>
            <a:off x="5618299" y="5973501"/>
            <a:ext cx="986589" cy="78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Em</a:t>
            </a:r>
            <a:endParaRPr lang="en-US" sz="3600" b="1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9F5FE05-B2AD-E347-88D0-0B099F6DFC7C}"/>
              </a:ext>
            </a:extLst>
          </p:cNvPr>
          <p:cNvSpPr/>
          <p:nvPr/>
        </p:nvSpPr>
        <p:spPr>
          <a:xfrm>
            <a:off x="8177014" y="5949437"/>
            <a:ext cx="1225804" cy="78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F#</a:t>
            </a:r>
            <a:r>
              <a:rPr lang="en-US" sz="3600" b="1" baseline="30000" dirty="0" err="1"/>
              <a:t>sus</a:t>
            </a:r>
            <a:endParaRPr lang="en-US" sz="3600" b="1" baseline="300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BC22729-1BC7-6C4C-A331-9141086F97F3}"/>
              </a:ext>
            </a:extLst>
          </p:cNvPr>
          <p:cNvSpPr/>
          <p:nvPr/>
        </p:nvSpPr>
        <p:spPr>
          <a:xfrm>
            <a:off x="10123184" y="5979516"/>
            <a:ext cx="1584825" cy="806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F#/A#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8BB20A-F849-6F4E-A740-0CD95FC4D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680" y="3930898"/>
            <a:ext cx="6046372" cy="6816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FD6E5E-C412-1943-9713-F86F65B643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83"/>
          <a:stretch/>
        </p:blipFill>
        <p:spPr>
          <a:xfrm>
            <a:off x="2951965" y="3930898"/>
            <a:ext cx="2558715" cy="6816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998B13-6F07-8C40-9E9F-A016B84C80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83"/>
          <a:stretch/>
        </p:blipFill>
        <p:spPr>
          <a:xfrm>
            <a:off x="393250" y="3930898"/>
            <a:ext cx="2558715" cy="6816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D663E5-BBB0-9849-B228-7C16984CAD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1" t="3451" r="33016" b="3451"/>
          <a:stretch/>
        </p:blipFill>
        <p:spPr>
          <a:xfrm>
            <a:off x="393250" y="4674462"/>
            <a:ext cx="2433069" cy="1299039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B32BEF6A-1F87-E648-A0EC-0AAB0CCBBDF4}"/>
              </a:ext>
            </a:extLst>
          </p:cNvPr>
          <p:cNvSpPr/>
          <p:nvPr/>
        </p:nvSpPr>
        <p:spPr>
          <a:xfrm>
            <a:off x="1834408" y="5639063"/>
            <a:ext cx="232568" cy="265088"/>
          </a:xfrm>
          <a:prstGeom prst="ellipse">
            <a:avLst/>
          </a:prstGeom>
          <a:solidFill>
            <a:schemeClr val="accent1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C52365E-E286-2C46-BE0F-17FBFB8325A8}"/>
              </a:ext>
            </a:extLst>
          </p:cNvPr>
          <p:cNvSpPr/>
          <p:nvPr/>
        </p:nvSpPr>
        <p:spPr>
          <a:xfrm>
            <a:off x="1263555" y="5192248"/>
            <a:ext cx="232568" cy="265088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63B5BE3-80DB-2346-A09F-1D23DB8C8BE3}"/>
              </a:ext>
            </a:extLst>
          </p:cNvPr>
          <p:cNvSpPr/>
          <p:nvPr/>
        </p:nvSpPr>
        <p:spPr>
          <a:xfrm>
            <a:off x="641276" y="5639063"/>
            <a:ext cx="232568" cy="265088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472D89D-E42B-274E-91CF-421CD456DA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1" t="3451" r="33016" b="3451"/>
          <a:stretch/>
        </p:blipFill>
        <p:spPr>
          <a:xfrm>
            <a:off x="3027540" y="4674462"/>
            <a:ext cx="2433069" cy="1299039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C7688AF1-A349-074C-B40A-11B853670B72}"/>
              </a:ext>
            </a:extLst>
          </p:cNvPr>
          <p:cNvSpPr/>
          <p:nvPr/>
        </p:nvSpPr>
        <p:spPr>
          <a:xfrm>
            <a:off x="4462512" y="5609017"/>
            <a:ext cx="232568" cy="265088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403A4AD-3F0F-AE42-B6F8-7443C9F13E5C}"/>
              </a:ext>
            </a:extLst>
          </p:cNvPr>
          <p:cNvSpPr/>
          <p:nvPr/>
        </p:nvSpPr>
        <p:spPr>
          <a:xfrm>
            <a:off x="3998754" y="5609017"/>
            <a:ext cx="232568" cy="265088"/>
          </a:xfrm>
          <a:prstGeom prst="ellipse">
            <a:avLst/>
          </a:prstGeom>
          <a:solidFill>
            <a:schemeClr val="accent1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AF1AAAB-6DFA-FD46-A2D6-5491D39D1A32}"/>
              </a:ext>
            </a:extLst>
          </p:cNvPr>
          <p:cNvSpPr/>
          <p:nvPr/>
        </p:nvSpPr>
        <p:spPr>
          <a:xfrm>
            <a:off x="3755598" y="5609017"/>
            <a:ext cx="232568" cy="265088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CF6985E-B9C6-8B4E-B447-71EEC1B7D6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1" t="3451" r="33016" b="3451"/>
          <a:stretch/>
        </p:blipFill>
        <p:spPr>
          <a:xfrm>
            <a:off x="5617031" y="4674462"/>
            <a:ext cx="2433069" cy="1299039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67C5C226-EA08-6546-A69A-FC2A9B338DFE}"/>
              </a:ext>
            </a:extLst>
          </p:cNvPr>
          <p:cNvSpPr/>
          <p:nvPr/>
        </p:nvSpPr>
        <p:spPr>
          <a:xfrm>
            <a:off x="7086630" y="5639063"/>
            <a:ext cx="232568" cy="265088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EA90E04-1B06-C24D-BE2E-B077DD3E2AA5}"/>
              </a:ext>
            </a:extLst>
          </p:cNvPr>
          <p:cNvSpPr/>
          <p:nvPr/>
        </p:nvSpPr>
        <p:spPr>
          <a:xfrm>
            <a:off x="6096313" y="5644141"/>
            <a:ext cx="232568" cy="265088"/>
          </a:xfrm>
          <a:prstGeom prst="ellipse">
            <a:avLst/>
          </a:prstGeom>
          <a:solidFill>
            <a:schemeClr val="accent1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8376D53-C343-5B41-BB0D-BD60E4261549}"/>
              </a:ext>
            </a:extLst>
          </p:cNvPr>
          <p:cNvSpPr/>
          <p:nvPr/>
        </p:nvSpPr>
        <p:spPr>
          <a:xfrm>
            <a:off x="6578048" y="5639063"/>
            <a:ext cx="232568" cy="265088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B99263F-A699-DD4F-963E-FE703A6847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1" t="3451" r="33016" b="3451"/>
          <a:stretch/>
        </p:blipFill>
        <p:spPr>
          <a:xfrm>
            <a:off x="8183104" y="4674463"/>
            <a:ext cx="1867228" cy="1079308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6A1A194B-7C9E-9C49-A139-926187BEA44B}"/>
              </a:ext>
            </a:extLst>
          </p:cNvPr>
          <p:cNvSpPr/>
          <p:nvPr/>
        </p:nvSpPr>
        <p:spPr>
          <a:xfrm>
            <a:off x="9295199" y="5498892"/>
            <a:ext cx="178481" cy="220249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366146E-2889-854D-833C-B9902261D60B}"/>
              </a:ext>
            </a:extLst>
          </p:cNvPr>
          <p:cNvSpPr/>
          <p:nvPr/>
        </p:nvSpPr>
        <p:spPr>
          <a:xfrm>
            <a:off x="8840829" y="5104298"/>
            <a:ext cx="178481" cy="220249"/>
          </a:xfrm>
          <a:prstGeom prst="ellipse">
            <a:avLst/>
          </a:prstGeom>
          <a:solidFill>
            <a:schemeClr val="accent1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B14A648-BE38-2142-B9CE-93678AEBCFDB}"/>
              </a:ext>
            </a:extLst>
          </p:cNvPr>
          <p:cNvSpPr/>
          <p:nvPr/>
        </p:nvSpPr>
        <p:spPr>
          <a:xfrm>
            <a:off x="8289994" y="5103732"/>
            <a:ext cx="178481" cy="220249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4723732-E123-BF41-A1AF-CFF6C2FCFE8F}"/>
              </a:ext>
            </a:extLst>
          </p:cNvPr>
          <p:cNvGrpSpPr/>
          <p:nvPr/>
        </p:nvGrpSpPr>
        <p:grpSpPr>
          <a:xfrm>
            <a:off x="10120682" y="4674462"/>
            <a:ext cx="1829299" cy="1080080"/>
            <a:chOff x="9648030" y="4406557"/>
            <a:chExt cx="2433069" cy="1299039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C5E2898-EBEF-F147-A661-7E006261F6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71" t="3451" r="33016" b="3451"/>
            <a:stretch/>
          </p:blipFill>
          <p:spPr>
            <a:xfrm>
              <a:off x="9648030" y="4406557"/>
              <a:ext cx="2433069" cy="1299039"/>
            </a:xfrm>
            <a:prstGeom prst="rect">
              <a:avLst/>
            </a:prstGeom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FB8F2E4-7586-FA4C-BB30-8015176426EF}"/>
                </a:ext>
              </a:extLst>
            </p:cNvPr>
            <p:cNvSpPr/>
            <p:nvPr/>
          </p:nvSpPr>
          <p:spPr>
            <a:xfrm>
              <a:off x="10484310" y="4923532"/>
              <a:ext cx="232568" cy="26508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AF12C60-12BC-B74F-838F-430F2341CF9E}"/>
                </a:ext>
              </a:extLst>
            </p:cNvPr>
            <p:cNvSpPr/>
            <p:nvPr/>
          </p:nvSpPr>
          <p:spPr>
            <a:xfrm>
              <a:off x="10972997" y="4923532"/>
              <a:ext cx="232568" cy="2650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A083D79-B717-AC45-902A-88FD1CABBA11}"/>
                </a:ext>
              </a:extLst>
            </p:cNvPr>
            <p:cNvSpPr/>
            <p:nvPr/>
          </p:nvSpPr>
          <p:spPr>
            <a:xfrm>
              <a:off x="9763055" y="4924338"/>
              <a:ext cx="232568" cy="26508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Shape 180">
            <a:extLst>
              <a:ext uri="{FF2B5EF4-FFF2-40B4-BE49-F238E27FC236}">
                <a16:creationId xmlns:a16="http://schemas.microsoft.com/office/drawing/2014/main" id="{AC5AA1EB-6541-564D-9892-E2870C6FA5EE}"/>
              </a:ext>
            </a:extLst>
          </p:cNvPr>
          <p:cNvSpPr txBox="1"/>
          <p:nvPr/>
        </p:nvSpPr>
        <p:spPr>
          <a:xfrm rot="16200000">
            <a:off x="-250118" y="5006981"/>
            <a:ext cx="984698" cy="484462"/>
          </a:xfrm>
          <a:prstGeom prst="rect">
            <a:avLst/>
          </a:prstGeom>
          <a:noFill/>
          <a:ln>
            <a:noFill/>
          </a:ln>
        </p:spPr>
        <p:txBody>
          <a:bodyPr lIns="76188" tIns="38083" rIns="76188" bIns="38083" anchor="t" anchorCtr="0">
            <a:noAutofit/>
          </a:bodyPr>
          <a:lstStyle/>
          <a:p>
            <a:pPr algn="ctr">
              <a:buSzPct val="25000"/>
            </a:pPr>
            <a:r>
              <a:rPr lang="en-GB" sz="2333" b="1" dirty="0">
                <a:latin typeface="Calibri"/>
                <a:ea typeface="Calibri"/>
                <a:cs typeface="Calibri"/>
                <a:sym typeface="Calibri"/>
              </a:rPr>
              <a:t>Keys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E81C572-4FC1-784C-B52B-4D715DB883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111" t="21932" r="57933" b="71446"/>
          <a:stretch/>
        </p:blipFill>
        <p:spPr>
          <a:xfrm>
            <a:off x="220558" y="3230254"/>
            <a:ext cx="2904097" cy="70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941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BECFFDC-94DB-4DA3-94FE-22FEDDA8FA3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6FACBD-8953-014F-9081-3E2571960A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29" r="438"/>
          <a:stretch/>
        </p:blipFill>
        <p:spPr>
          <a:xfrm>
            <a:off x="20" y="975"/>
            <a:ext cx="4635988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D75EE2-CF15-45F1-A961-37B449E214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B46C3B-1B14-3847-8C5A-9C9310D87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9055" y="221192"/>
            <a:ext cx="6243996" cy="15790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dirty="0"/>
              <a:t>What is the show all about?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A4CF50-2E45-864F-B03E-6D6BF7906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363" y="1800225"/>
            <a:ext cx="6516688" cy="4352561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Alexander Hamilton was one of America’s </a:t>
            </a:r>
            <a:r>
              <a:rPr lang="en-US" sz="2800" b="1" dirty="0">
                <a:solidFill>
                  <a:srgbClr val="FFFF00"/>
                </a:solidFill>
              </a:rPr>
              <a:t>Founding Fathers</a:t>
            </a:r>
          </a:p>
          <a:p>
            <a:r>
              <a:rPr lang="en-US" sz="2800" b="1" dirty="0">
                <a:solidFill>
                  <a:srgbClr val="FFFF00"/>
                </a:solidFill>
              </a:rPr>
              <a:t>American Revolution</a:t>
            </a:r>
            <a:r>
              <a:rPr lang="en-US" sz="2800" dirty="0"/>
              <a:t>: the </a:t>
            </a:r>
            <a:r>
              <a:rPr lang="en-US" sz="2800" b="1" dirty="0">
                <a:solidFill>
                  <a:srgbClr val="FFFF00"/>
                </a:solidFill>
              </a:rPr>
              <a:t>Thirteen Colonies </a:t>
            </a:r>
            <a:r>
              <a:rPr lang="en-US" sz="2800" dirty="0"/>
              <a:t>fought for </a:t>
            </a:r>
            <a:r>
              <a:rPr lang="en-US" sz="2800" b="1" dirty="0">
                <a:solidFill>
                  <a:srgbClr val="FFFF00"/>
                </a:solidFill>
              </a:rPr>
              <a:t>independence</a:t>
            </a:r>
            <a:r>
              <a:rPr lang="en-US" sz="2800" b="1" dirty="0"/>
              <a:t> </a:t>
            </a:r>
            <a:r>
              <a:rPr lang="en-US" sz="2800" dirty="0"/>
              <a:t>from Great Britain</a:t>
            </a:r>
          </a:p>
          <a:p>
            <a:r>
              <a:rPr lang="en-US" sz="2800" b="1" dirty="0">
                <a:solidFill>
                  <a:srgbClr val="FFFF00"/>
                </a:solidFill>
              </a:rPr>
              <a:t>Declaration of Independence 4</a:t>
            </a:r>
            <a:r>
              <a:rPr lang="en-US" sz="2800" b="1" baseline="30000" dirty="0">
                <a:solidFill>
                  <a:srgbClr val="FFFF00"/>
                </a:solidFill>
              </a:rPr>
              <a:t>th</a:t>
            </a:r>
            <a:r>
              <a:rPr lang="en-US" sz="2800" b="1" dirty="0">
                <a:solidFill>
                  <a:srgbClr val="FFFF00"/>
                </a:solidFill>
              </a:rPr>
              <a:t> July 1776</a:t>
            </a:r>
          </a:p>
          <a:p>
            <a:r>
              <a:rPr lang="en-US" sz="2800" b="1" dirty="0">
                <a:solidFill>
                  <a:srgbClr val="FFFF00"/>
                </a:solidFill>
              </a:rPr>
              <a:t>George Washington</a:t>
            </a:r>
            <a:r>
              <a:rPr lang="en-US" sz="2800" dirty="0"/>
              <a:t>: first President of the United States</a:t>
            </a:r>
          </a:p>
          <a:p>
            <a:r>
              <a:rPr lang="en-US" sz="2800" dirty="0"/>
              <a:t>Hamilton was Washington’s </a:t>
            </a:r>
            <a:r>
              <a:rPr lang="en-US" sz="2800" b="1" dirty="0">
                <a:solidFill>
                  <a:srgbClr val="FFFF00"/>
                </a:solidFill>
              </a:rPr>
              <a:t>treasury secretary</a:t>
            </a:r>
          </a:p>
          <a:p>
            <a:r>
              <a:rPr lang="en-US" sz="2800" dirty="0"/>
              <a:t>He was killed in a </a:t>
            </a:r>
            <a:r>
              <a:rPr lang="en-US" sz="2800" b="1" dirty="0">
                <a:solidFill>
                  <a:srgbClr val="FFFF00"/>
                </a:solidFill>
              </a:rPr>
              <a:t>duel</a:t>
            </a:r>
            <a:r>
              <a:rPr lang="en-US" sz="2800" dirty="0"/>
              <a:t> by his rival </a:t>
            </a:r>
            <a:r>
              <a:rPr lang="en-US" sz="2800" b="1" dirty="0">
                <a:solidFill>
                  <a:srgbClr val="FFFF00"/>
                </a:solidFill>
              </a:rPr>
              <a:t>Aaron Burr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614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03CDF-A20C-AA44-8A8A-AA1ECCB4D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462" y="-31271"/>
            <a:ext cx="10131427" cy="3348037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FF00"/>
                </a:solidFill>
              </a:rPr>
              <a:t>ALL: </a:t>
            </a:r>
            <a:br>
              <a:rPr lang="en-GB" dirty="0">
                <a:solidFill>
                  <a:srgbClr val="FFFF00"/>
                </a:solidFill>
              </a:rPr>
            </a:br>
            <a:r>
              <a:rPr lang="en-GB" dirty="0">
                <a:solidFill>
                  <a:srgbClr val="FFFF00"/>
                </a:solidFill>
              </a:rPr>
              <a:t>Oh, Alexander Hamilton</a:t>
            </a:r>
            <a:br>
              <a:rPr lang="en-GB" dirty="0">
                <a:solidFill>
                  <a:srgbClr val="FFFF00"/>
                </a:solidFill>
              </a:rPr>
            </a:br>
            <a:r>
              <a:rPr lang="en-GB" dirty="0">
                <a:solidFill>
                  <a:srgbClr val="FFFF00"/>
                </a:solidFill>
              </a:rPr>
              <a:t>When America sings for you</a:t>
            </a:r>
            <a:br>
              <a:rPr lang="en-GB" dirty="0">
                <a:solidFill>
                  <a:srgbClr val="FFFF00"/>
                </a:solidFill>
              </a:rPr>
            </a:br>
            <a:r>
              <a:rPr lang="en-GB" dirty="0">
                <a:solidFill>
                  <a:srgbClr val="FFFF00"/>
                </a:solidFill>
              </a:rPr>
              <a:t>Will they know what you overcame?</a:t>
            </a:r>
            <a:br>
              <a:rPr lang="en-GB" dirty="0">
                <a:solidFill>
                  <a:srgbClr val="FFFF00"/>
                </a:solidFill>
              </a:rPr>
            </a:br>
            <a:r>
              <a:rPr lang="en-GB" dirty="0">
                <a:solidFill>
                  <a:srgbClr val="FFFF00"/>
                </a:solidFill>
              </a:rPr>
              <a:t>Will they know you rewrote your game?</a:t>
            </a:r>
            <a:br>
              <a:rPr lang="en-GB" dirty="0">
                <a:solidFill>
                  <a:srgbClr val="FFFF00"/>
                </a:solidFill>
              </a:rPr>
            </a:b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BFD725E-9C9D-0242-9555-C4DE269B8022}"/>
              </a:ext>
            </a:extLst>
          </p:cNvPr>
          <p:cNvSpPr/>
          <p:nvPr/>
        </p:nvSpPr>
        <p:spPr>
          <a:xfrm>
            <a:off x="380549" y="5954244"/>
            <a:ext cx="986589" cy="78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Bm</a:t>
            </a:r>
            <a:endParaRPr lang="en-US" sz="3600" b="1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67DAFEC-DF1F-9F46-ADC7-D8AB52B0319F}"/>
              </a:ext>
            </a:extLst>
          </p:cNvPr>
          <p:cNvSpPr/>
          <p:nvPr/>
        </p:nvSpPr>
        <p:spPr>
          <a:xfrm>
            <a:off x="3014839" y="5968529"/>
            <a:ext cx="986589" cy="78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G7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701381A-65BE-2542-88DB-519350F70817}"/>
              </a:ext>
            </a:extLst>
          </p:cNvPr>
          <p:cNvSpPr/>
          <p:nvPr/>
        </p:nvSpPr>
        <p:spPr>
          <a:xfrm>
            <a:off x="5822885" y="5997104"/>
            <a:ext cx="986589" cy="78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Em</a:t>
            </a:r>
            <a:endParaRPr lang="en-US" sz="3600" b="1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131CAD7-0B27-8E4A-9123-C135F3305260}"/>
              </a:ext>
            </a:extLst>
          </p:cNvPr>
          <p:cNvSpPr/>
          <p:nvPr/>
        </p:nvSpPr>
        <p:spPr>
          <a:xfrm>
            <a:off x="8528507" y="5811364"/>
            <a:ext cx="1404285" cy="7820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</a:rPr>
              <a:t>Bm</a:t>
            </a:r>
            <a:r>
              <a:rPr lang="en-US" sz="3600" b="1" dirty="0">
                <a:solidFill>
                  <a:schemeClr val="bg1"/>
                </a:solidFill>
              </a:rPr>
              <a:t>/D</a:t>
            </a:r>
            <a:endParaRPr lang="en-US" sz="3600" b="1" baseline="30000" dirty="0">
              <a:solidFill>
                <a:schemeClr val="bg1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4C1B61F-CD14-CB43-B569-7041D2DEFBC2}"/>
              </a:ext>
            </a:extLst>
          </p:cNvPr>
          <p:cNvSpPr/>
          <p:nvPr/>
        </p:nvSpPr>
        <p:spPr>
          <a:xfrm>
            <a:off x="10009256" y="5813617"/>
            <a:ext cx="1253767" cy="80611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</a:rPr>
              <a:t>Em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5D4496-2C28-D247-A961-1BFDF82003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65"/>
          <a:stretch/>
        </p:blipFill>
        <p:spPr>
          <a:xfrm>
            <a:off x="5751514" y="3913019"/>
            <a:ext cx="5781032" cy="6913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B441DA-9069-2945-BAC2-CAAA7C575D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83"/>
          <a:stretch/>
        </p:blipFill>
        <p:spPr>
          <a:xfrm>
            <a:off x="2951965" y="3913019"/>
            <a:ext cx="2905910" cy="6913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13B54E-0E09-E149-9A7B-433F494C64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83"/>
          <a:stretch/>
        </p:blipFill>
        <p:spPr>
          <a:xfrm>
            <a:off x="393250" y="3913019"/>
            <a:ext cx="2558715" cy="6913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B05E12-F014-E248-8462-D099C66254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1" t="3451" r="33016" b="3451"/>
          <a:stretch/>
        </p:blipFill>
        <p:spPr>
          <a:xfrm>
            <a:off x="393250" y="4666189"/>
            <a:ext cx="2433069" cy="1299039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1B959791-C693-1741-B4CD-8D2952AD8830}"/>
              </a:ext>
            </a:extLst>
          </p:cNvPr>
          <p:cNvSpPr/>
          <p:nvPr/>
        </p:nvSpPr>
        <p:spPr>
          <a:xfrm>
            <a:off x="1834408" y="5630790"/>
            <a:ext cx="232568" cy="265088"/>
          </a:xfrm>
          <a:prstGeom prst="ellipse">
            <a:avLst/>
          </a:prstGeom>
          <a:solidFill>
            <a:schemeClr val="accent1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078C35B-3744-DC4E-8AE4-F22039A84F61}"/>
              </a:ext>
            </a:extLst>
          </p:cNvPr>
          <p:cNvSpPr/>
          <p:nvPr/>
        </p:nvSpPr>
        <p:spPr>
          <a:xfrm>
            <a:off x="1263555" y="5183975"/>
            <a:ext cx="232568" cy="265088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469E4E0-C148-EA40-9FBE-3468AD04B84C}"/>
              </a:ext>
            </a:extLst>
          </p:cNvPr>
          <p:cNvSpPr/>
          <p:nvPr/>
        </p:nvSpPr>
        <p:spPr>
          <a:xfrm>
            <a:off x="641276" y="5630790"/>
            <a:ext cx="232568" cy="265088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946DA0D-20BF-EA4F-922D-6169321B1F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1" t="3451" r="33016" b="3451"/>
          <a:stretch/>
        </p:blipFill>
        <p:spPr>
          <a:xfrm>
            <a:off x="3127556" y="4666189"/>
            <a:ext cx="2433069" cy="1299039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A8059CF7-73A1-3249-A7B6-BB612DF1FF2B}"/>
              </a:ext>
            </a:extLst>
          </p:cNvPr>
          <p:cNvSpPr/>
          <p:nvPr/>
        </p:nvSpPr>
        <p:spPr>
          <a:xfrm>
            <a:off x="4562528" y="5600744"/>
            <a:ext cx="232568" cy="265088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E8E0960-AD9A-3C4E-8BAF-8D1F8374396C}"/>
              </a:ext>
            </a:extLst>
          </p:cNvPr>
          <p:cNvSpPr/>
          <p:nvPr/>
        </p:nvSpPr>
        <p:spPr>
          <a:xfrm>
            <a:off x="4098770" y="5600744"/>
            <a:ext cx="232568" cy="265088"/>
          </a:xfrm>
          <a:prstGeom prst="ellipse">
            <a:avLst/>
          </a:prstGeom>
          <a:solidFill>
            <a:schemeClr val="accent1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2C78A59-5FD8-2A49-8407-84F5D7C8DD5A}"/>
              </a:ext>
            </a:extLst>
          </p:cNvPr>
          <p:cNvSpPr/>
          <p:nvPr/>
        </p:nvSpPr>
        <p:spPr>
          <a:xfrm>
            <a:off x="3855614" y="5600744"/>
            <a:ext cx="232568" cy="265088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E520CA7-2F29-8E4E-BA96-E1B5059559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1" t="3451" r="33016" b="3451"/>
          <a:stretch/>
        </p:blipFill>
        <p:spPr>
          <a:xfrm>
            <a:off x="5859922" y="4666189"/>
            <a:ext cx="2433069" cy="1299039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722F5C5C-F584-BB41-9A34-99284633EE8A}"/>
              </a:ext>
            </a:extLst>
          </p:cNvPr>
          <p:cNvSpPr/>
          <p:nvPr/>
        </p:nvSpPr>
        <p:spPr>
          <a:xfrm>
            <a:off x="7329521" y="5630790"/>
            <a:ext cx="232568" cy="265088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05CB8B9-3228-0640-8E8C-2710A8E2AADE}"/>
              </a:ext>
            </a:extLst>
          </p:cNvPr>
          <p:cNvSpPr/>
          <p:nvPr/>
        </p:nvSpPr>
        <p:spPr>
          <a:xfrm>
            <a:off x="6339204" y="5635868"/>
            <a:ext cx="232568" cy="265088"/>
          </a:xfrm>
          <a:prstGeom prst="ellipse">
            <a:avLst/>
          </a:prstGeom>
          <a:solidFill>
            <a:schemeClr val="accent1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FA54F97-ECAF-EA41-A5C3-271FC5F2149E}"/>
              </a:ext>
            </a:extLst>
          </p:cNvPr>
          <p:cNvSpPr/>
          <p:nvPr/>
        </p:nvSpPr>
        <p:spPr>
          <a:xfrm>
            <a:off x="6820939" y="5630790"/>
            <a:ext cx="232568" cy="265088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662D113-3895-8D49-B680-4855772987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1" t="3451" r="33016" b="3451"/>
          <a:stretch/>
        </p:blipFill>
        <p:spPr>
          <a:xfrm>
            <a:off x="8526008" y="4666190"/>
            <a:ext cx="1867228" cy="1079308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F5576A47-4C4D-9B44-B6F9-3C0386E41980}"/>
              </a:ext>
            </a:extLst>
          </p:cNvPr>
          <p:cNvSpPr/>
          <p:nvPr/>
        </p:nvSpPr>
        <p:spPr>
          <a:xfrm>
            <a:off x="9638103" y="5490619"/>
            <a:ext cx="178481" cy="220249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DD1591C-8221-5842-84A8-3A9C872C2509}"/>
              </a:ext>
            </a:extLst>
          </p:cNvPr>
          <p:cNvSpPr/>
          <p:nvPr/>
        </p:nvSpPr>
        <p:spPr>
          <a:xfrm>
            <a:off x="8712236" y="5481796"/>
            <a:ext cx="178481" cy="220249"/>
          </a:xfrm>
          <a:prstGeom prst="ellipse">
            <a:avLst/>
          </a:prstGeom>
          <a:solidFill>
            <a:schemeClr val="accent1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F61F58D-62D9-D94C-AAFC-9DDFF753F540}"/>
              </a:ext>
            </a:extLst>
          </p:cNvPr>
          <p:cNvSpPr/>
          <p:nvPr/>
        </p:nvSpPr>
        <p:spPr>
          <a:xfrm>
            <a:off x="9175832" y="5095459"/>
            <a:ext cx="178481" cy="220249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D0CFAE8-EEF5-3442-AD46-76A8B48C5419}"/>
              </a:ext>
            </a:extLst>
          </p:cNvPr>
          <p:cNvGrpSpPr/>
          <p:nvPr/>
        </p:nvGrpSpPr>
        <p:grpSpPr>
          <a:xfrm>
            <a:off x="10520737" y="4666189"/>
            <a:ext cx="1829299" cy="1080080"/>
            <a:chOff x="9648030" y="4406557"/>
            <a:chExt cx="2433069" cy="1299039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A6AFB5D-AD2E-B349-8AFE-E101AF762A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71" t="3451" r="33016" b="3451"/>
            <a:stretch/>
          </p:blipFill>
          <p:spPr>
            <a:xfrm>
              <a:off x="9648030" y="4406557"/>
              <a:ext cx="2433069" cy="1299039"/>
            </a:xfrm>
            <a:prstGeom prst="rect">
              <a:avLst/>
            </a:prstGeom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2CE48D6-81AA-C042-B0AB-D1AFEA6915DC}"/>
                </a:ext>
              </a:extLst>
            </p:cNvPr>
            <p:cNvSpPr/>
            <p:nvPr/>
          </p:nvSpPr>
          <p:spPr>
            <a:xfrm>
              <a:off x="11111429" y="5353135"/>
              <a:ext cx="232568" cy="26508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270C8C2-717A-0440-83FD-BE6AE1115150}"/>
                </a:ext>
              </a:extLst>
            </p:cNvPr>
            <p:cNvSpPr/>
            <p:nvPr/>
          </p:nvSpPr>
          <p:spPr>
            <a:xfrm>
              <a:off x="10117845" y="5353135"/>
              <a:ext cx="232568" cy="2650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D2ADCA6-5A68-994B-B916-C47BF3A62B56}"/>
                </a:ext>
              </a:extLst>
            </p:cNvPr>
            <p:cNvSpPr/>
            <p:nvPr/>
          </p:nvSpPr>
          <p:spPr>
            <a:xfrm>
              <a:off x="10618216" y="5336755"/>
              <a:ext cx="232568" cy="26508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Shape 180">
            <a:extLst>
              <a:ext uri="{FF2B5EF4-FFF2-40B4-BE49-F238E27FC236}">
                <a16:creationId xmlns:a16="http://schemas.microsoft.com/office/drawing/2014/main" id="{7A14415F-5F62-084E-9BEB-94405CC770C5}"/>
              </a:ext>
            </a:extLst>
          </p:cNvPr>
          <p:cNvSpPr txBox="1"/>
          <p:nvPr/>
        </p:nvSpPr>
        <p:spPr>
          <a:xfrm rot="16200000">
            <a:off x="-250118" y="4998708"/>
            <a:ext cx="984698" cy="484462"/>
          </a:xfrm>
          <a:prstGeom prst="rect">
            <a:avLst/>
          </a:prstGeom>
          <a:noFill/>
          <a:ln>
            <a:noFill/>
          </a:ln>
        </p:spPr>
        <p:txBody>
          <a:bodyPr lIns="76188" tIns="38083" rIns="76188" bIns="38083" anchor="t" anchorCtr="0">
            <a:noAutofit/>
          </a:bodyPr>
          <a:lstStyle/>
          <a:p>
            <a:pPr algn="ctr">
              <a:buSzPct val="25000"/>
            </a:pPr>
            <a:r>
              <a:rPr lang="en-GB" sz="2333" b="1" dirty="0">
                <a:latin typeface="Calibri"/>
                <a:ea typeface="Calibri"/>
                <a:cs typeface="Calibri"/>
                <a:sym typeface="Calibri"/>
              </a:rPr>
              <a:t>Keys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/>
          <a:srcRect l="20111" t="21932" r="57933" b="71446"/>
          <a:stretch/>
        </p:blipFill>
        <p:spPr>
          <a:xfrm>
            <a:off x="123937" y="3212375"/>
            <a:ext cx="2904097" cy="70064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085120" y="3377743"/>
            <a:ext cx="1102873" cy="38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etc.</a:t>
            </a:r>
          </a:p>
        </p:txBody>
      </p:sp>
      <p:sp>
        <p:nvSpPr>
          <p:cNvPr id="33" name="Down Arrow Callout 32"/>
          <p:cNvSpPr/>
          <p:nvPr/>
        </p:nvSpPr>
        <p:spPr>
          <a:xfrm>
            <a:off x="8419605" y="2244436"/>
            <a:ext cx="3005421" cy="1513318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Ascending bass line starts</a:t>
            </a:r>
          </a:p>
        </p:txBody>
      </p:sp>
    </p:spTree>
    <p:extLst>
      <p:ext uri="{BB962C8B-B14F-4D97-AF65-F5344CB8AC3E}">
        <p14:creationId xmlns:p14="http://schemas.microsoft.com/office/powerpoint/2010/main" val="3735479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03CDF-A20C-AA44-8A8A-AA1ECCB4D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462" y="-31271"/>
            <a:ext cx="10131427" cy="3348037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The world will never be the same, oh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67DAFEC-DF1F-9F46-ADC7-D8AB52B0319F}"/>
              </a:ext>
            </a:extLst>
          </p:cNvPr>
          <p:cNvSpPr/>
          <p:nvPr/>
        </p:nvSpPr>
        <p:spPr>
          <a:xfrm>
            <a:off x="4315568" y="4808147"/>
            <a:ext cx="1173154" cy="78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D/A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701381A-65BE-2542-88DB-519350F70817}"/>
              </a:ext>
            </a:extLst>
          </p:cNvPr>
          <p:cNvSpPr/>
          <p:nvPr/>
        </p:nvSpPr>
        <p:spPr>
          <a:xfrm>
            <a:off x="2243601" y="4808147"/>
            <a:ext cx="1449626" cy="78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Em/G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B441DA-9069-2945-BAC2-CAAA7C575D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83"/>
          <a:stretch/>
        </p:blipFill>
        <p:spPr>
          <a:xfrm>
            <a:off x="4114784" y="2971115"/>
            <a:ext cx="4227616" cy="6913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13B54E-0E09-E149-9A7B-433F494C64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83"/>
          <a:stretch/>
        </p:blipFill>
        <p:spPr>
          <a:xfrm>
            <a:off x="337426" y="2971115"/>
            <a:ext cx="3883427" cy="69130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/>
          <a:srcRect l="20111" t="21530" r="67588" b="71446"/>
          <a:stretch/>
        </p:blipFill>
        <p:spPr>
          <a:xfrm>
            <a:off x="378667" y="2159392"/>
            <a:ext cx="1782643" cy="743136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161310" y="2421535"/>
            <a:ext cx="1102873" cy="38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etc.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4BC22729-1BC7-6C4C-A331-9141086F97F3}"/>
              </a:ext>
            </a:extLst>
          </p:cNvPr>
          <p:cNvSpPr/>
          <p:nvPr/>
        </p:nvSpPr>
        <p:spPr>
          <a:xfrm>
            <a:off x="6384670" y="4786010"/>
            <a:ext cx="1584825" cy="806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F#/A#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4723732-E123-BF41-A1AF-CFF6C2FCFE8F}"/>
              </a:ext>
            </a:extLst>
          </p:cNvPr>
          <p:cNvGrpSpPr/>
          <p:nvPr/>
        </p:nvGrpSpPr>
        <p:grpSpPr>
          <a:xfrm>
            <a:off x="6410884" y="3676642"/>
            <a:ext cx="1829299" cy="1080080"/>
            <a:chOff x="9648030" y="4406557"/>
            <a:chExt cx="2433069" cy="1299039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CC5E2898-EBEF-F147-A661-7E006261F6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71" t="3451" r="33016" b="3451"/>
            <a:stretch/>
          </p:blipFill>
          <p:spPr>
            <a:xfrm>
              <a:off x="9648030" y="4406557"/>
              <a:ext cx="2433069" cy="1299039"/>
            </a:xfrm>
            <a:prstGeom prst="rect">
              <a:avLst/>
            </a:prstGeom>
          </p:spPr>
        </p:pic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FB8F2E4-7586-FA4C-BB30-8015176426EF}"/>
                </a:ext>
              </a:extLst>
            </p:cNvPr>
            <p:cNvSpPr/>
            <p:nvPr/>
          </p:nvSpPr>
          <p:spPr>
            <a:xfrm>
              <a:off x="10484310" y="4923532"/>
              <a:ext cx="232568" cy="26508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AF12C60-12BC-B74F-838F-430F2341CF9E}"/>
                </a:ext>
              </a:extLst>
            </p:cNvPr>
            <p:cNvSpPr/>
            <p:nvPr/>
          </p:nvSpPr>
          <p:spPr>
            <a:xfrm>
              <a:off x="10972997" y="4923532"/>
              <a:ext cx="232568" cy="2650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A083D79-B717-AC45-902A-88FD1CABBA11}"/>
                </a:ext>
              </a:extLst>
            </p:cNvPr>
            <p:cNvSpPr/>
            <p:nvPr/>
          </p:nvSpPr>
          <p:spPr>
            <a:xfrm>
              <a:off x="9763055" y="4924338"/>
              <a:ext cx="232568" cy="26508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A3668A7A-D411-5D46-B0E2-2659B10F1840}"/>
              </a:ext>
            </a:extLst>
          </p:cNvPr>
          <p:cNvSpPr/>
          <p:nvPr/>
        </p:nvSpPr>
        <p:spPr>
          <a:xfrm>
            <a:off x="353297" y="4786010"/>
            <a:ext cx="1566106" cy="78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Bm</a:t>
            </a:r>
            <a:r>
              <a:rPr lang="en-US" sz="3600" b="1" dirty="0"/>
              <a:t>/F#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DFA86775-99D1-E04B-8CCB-919EE61F41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1" t="3451" r="33016" b="3451"/>
          <a:stretch/>
        </p:blipFill>
        <p:spPr>
          <a:xfrm>
            <a:off x="333967" y="3680890"/>
            <a:ext cx="1867228" cy="1079308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F6E05BED-7154-8349-8C8F-69283C27F0D7}"/>
              </a:ext>
            </a:extLst>
          </p:cNvPr>
          <p:cNvSpPr/>
          <p:nvPr/>
        </p:nvSpPr>
        <p:spPr>
          <a:xfrm>
            <a:off x="521306" y="4467918"/>
            <a:ext cx="178481" cy="220249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F6C7241-4AC5-3945-B98D-5D8112BC0F59}"/>
              </a:ext>
            </a:extLst>
          </p:cNvPr>
          <p:cNvSpPr/>
          <p:nvPr/>
        </p:nvSpPr>
        <p:spPr>
          <a:xfrm>
            <a:off x="958954" y="4135845"/>
            <a:ext cx="178481" cy="220249"/>
          </a:xfrm>
          <a:prstGeom prst="ellipse">
            <a:avLst/>
          </a:prstGeom>
          <a:solidFill>
            <a:schemeClr val="accent1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C57D9EB-FBEF-784E-872C-9DA81CD1FD84}"/>
              </a:ext>
            </a:extLst>
          </p:cNvPr>
          <p:cNvSpPr/>
          <p:nvPr/>
        </p:nvSpPr>
        <p:spPr>
          <a:xfrm>
            <a:off x="1455762" y="4464001"/>
            <a:ext cx="178481" cy="220249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E481225-72EB-6A4C-A6F4-7DA75BD606A5}"/>
              </a:ext>
            </a:extLst>
          </p:cNvPr>
          <p:cNvGrpSpPr/>
          <p:nvPr/>
        </p:nvGrpSpPr>
        <p:grpSpPr>
          <a:xfrm>
            <a:off x="2285485" y="3695242"/>
            <a:ext cx="1829299" cy="1080080"/>
            <a:chOff x="9648030" y="4406557"/>
            <a:chExt cx="2433069" cy="1299039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7673E1AA-AAC7-494E-90E8-3E71E6D8DD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71" t="3451" r="33016" b="3451"/>
            <a:stretch/>
          </p:blipFill>
          <p:spPr>
            <a:xfrm>
              <a:off x="9648030" y="4406557"/>
              <a:ext cx="2433069" cy="1299039"/>
            </a:xfrm>
            <a:prstGeom prst="rect">
              <a:avLst/>
            </a:prstGeom>
          </p:spPr>
        </p:pic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3F9F4A3-22F7-6540-8310-91E17D6C8B5B}"/>
                </a:ext>
              </a:extLst>
            </p:cNvPr>
            <p:cNvSpPr/>
            <p:nvPr/>
          </p:nvSpPr>
          <p:spPr>
            <a:xfrm>
              <a:off x="11111429" y="5353135"/>
              <a:ext cx="232568" cy="26508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5331EED-1978-F54E-AA65-15611F7989F0}"/>
                </a:ext>
              </a:extLst>
            </p:cNvPr>
            <p:cNvSpPr/>
            <p:nvPr/>
          </p:nvSpPr>
          <p:spPr>
            <a:xfrm>
              <a:off x="10605985" y="5350891"/>
              <a:ext cx="232568" cy="2650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1DDDAA1-85E9-AF40-85F5-A7D449C3DD29}"/>
                </a:ext>
              </a:extLst>
            </p:cNvPr>
            <p:cNvSpPr/>
            <p:nvPr/>
          </p:nvSpPr>
          <p:spPr>
            <a:xfrm>
              <a:off x="10128572" y="5336755"/>
              <a:ext cx="232568" cy="26508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E481225-72EB-6A4C-A6F4-7DA75BD606A5}"/>
              </a:ext>
            </a:extLst>
          </p:cNvPr>
          <p:cNvGrpSpPr/>
          <p:nvPr/>
        </p:nvGrpSpPr>
        <p:grpSpPr>
          <a:xfrm>
            <a:off x="4257391" y="3705930"/>
            <a:ext cx="1829295" cy="1080080"/>
            <a:chOff x="9648030" y="4406557"/>
            <a:chExt cx="2433069" cy="1299039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7673E1AA-AAC7-494E-90E8-3E71E6D8DD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71" t="3451" r="33016" b="3451"/>
            <a:stretch/>
          </p:blipFill>
          <p:spPr>
            <a:xfrm>
              <a:off x="9648030" y="4406557"/>
              <a:ext cx="2433069" cy="1299039"/>
            </a:xfrm>
            <a:prstGeom prst="rect">
              <a:avLst/>
            </a:prstGeom>
          </p:spPr>
        </p:pic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83F9F4A3-22F7-6540-8310-91E17D6C8B5B}"/>
                </a:ext>
              </a:extLst>
            </p:cNvPr>
            <p:cNvSpPr/>
            <p:nvPr/>
          </p:nvSpPr>
          <p:spPr>
            <a:xfrm>
              <a:off x="9911550" y="5368837"/>
              <a:ext cx="232567" cy="26508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85331EED-1978-F54E-AA65-15611F7989F0}"/>
                </a:ext>
              </a:extLst>
            </p:cNvPr>
            <p:cNvSpPr/>
            <p:nvPr/>
          </p:nvSpPr>
          <p:spPr>
            <a:xfrm>
              <a:off x="10872772" y="5338036"/>
              <a:ext cx="232567" cy="2650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1DDDAA1-85E9-AF40-85F5-A7D449C3DD29}"/>
                </a:ext>
              </a:extLst>
            </p:cNvPr>
            <p:cNvSpPr/>
            <p:nvPr/>
          </p:nvSpPr>
          <p:spPr>
            <a:xfrm>
              <a:off x="10523446" y="4936840"/>
              <a:ext cx="232569" cy="26508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Explosion 2 29">
            <a:extLst>
              <a:ext uri="{FF2B5EF4-FFF2-40B4-BE49-F238E27FC236}">
                <a16:creationId xmlns:a16="http://schemas.microsoft.com/office/drawing/2014/main" id="{926672A9-ADF0-4D46-B5E7-A5F14C812BE1}"/>
              </a:ext>
            </a:extLst>
          </p:cNvPr>
          <p:cNvSpPr/>
          <p:nvPr/>
        </p:nvSpPr>
        <p:spPr>
          <a:xfrm>
            <a:off x="7384909" y="893980"/>
            <a:ext cx="4506011" cy="1989722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NEW CHORD PROGRESSION</a:t>
            </a:r>
          </a:p>
        </p:txBody>
      </p:sp>
      <p:sp>
        <p:nvSpPr>
          <p:cNvPr id="3" name="Left Arrow Callout 2"/>
          <p:cNvSpPr/>
          <p:nvPr/>
        </p:nvSpPr>
        <p:spPr>
          <a:xfrm>
            <a:off x="7969495" y="4721813"/>
            <a:ext cx="3493290" cy="954720"/>
          </a:xfrm>
          <a:prstGeom prst="left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Ascending bass line continues</a:t>
            </a:r>
          </a:p>
        </p:txBody>
      </p:sp>
    </p:spTree>
    <p:extLst>
      <p:ext uri="{BB962C8B-B14F-4D97-AF65-F5344CB8AC3E}">
        <p14:creationId xmlns:p14="http://schemas.microsoft.com/office/powerpoint/2010/main" val="291834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03CDF-A20C-AA44-8A8A-AA1ECCB4D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6" y="366714"/>
            <a:ext cx="10131427" cy="2747962"/>
          </a:xfrm>
        </p:spPr>
        <p:txBody>
          <a:bodyPr>
            <a:normAutofit/>
          </a:bodyPr>
          <a:lstStyle/>
          <a:p>
            <a:r>
              <a:rPr lang="en-GB" b="1" dirty="0"/>
              <a:t>AARON BURR:</a:t>
            </a:r>
            <a:br>
              <a:rPr lang="en-GB" dirty="0"/>
            </a:br>
            <a:r>
              <a:rPr lang="en-GB" dirty="0"/>
              <a:t>The ship is in the harbour now</a:t>
            </a:r>
            <a:br>
              <a:rPr lang="en-GB" dirty="0"/>
            </a:br>
            <a:r>
              <a:rPr lang="en-GB" dirty="0"/>
              <a:t>See if you can spot him</a:t>
            </a:r>
            <a:br>
              <a:rPr lang="en-GB" dirty="0"/>
            </a:br>
            <a:r>
              <a:rPr lang="en-GB" dirty="0"/>
              <a:t>Another immigrant </a:t>
            </a:r>
            <a:r>
              <a:rPr lang="en-GB" dirty="0" err="1"/>
              <a:t>comin</a:t>
            </a:r>
            <a:r>
              <a:rPr lang="en-GB" dirty="0"/>
              <a:t>' up from the bottom</a:t>
            </a:r>
            <a:br>
              <a:rPr lang="en-GB" dirty="0"/>
            </a:br>
            <a:r>
              <a:rPr lang="en-GB" dirty="0"/>
              <a:t>His enemies destroyed his rep America forgot him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3668A7A-D411-5D46-B0E2-2659B10F1840}"/>
              </a:ext>
            </a:extLst>
          </p:cNvPr>
          <p:cNvSpPr/>
          <p:nvPr/>
        </p:nvSpPr>
        <p:spPr>
          <a:xfrm>
            <a:off x="222668" y="5749828"/>
            <a:ext cx="986589" cy="78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Bm</a:t>
            </a:r>
            <a:endParaRPr lang="en-US" sz="3600" b="1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F3D70F1-BF56-9F41-90D3-B2BA0AA6DD7F}"/>
              </a:ext>
            </a:extLst>
          </p:cNvPr>
          <p:cNvSpPr/>
          <p:nvPr/>
        </p:nvSpPr>
        <p:spPr>
          <a:xfrm>
            <a:off x="4648327" y="5766111"/>
            <a:ext cx="1226891" cy="78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Em7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D3E5E88-EC1C-9842-8182-C7450150E63D}"/>
              </a:ext>
            </a:extLst>
          </p:cNvPr>
          <p:cNvSpPr/>
          <p:nvPr/>
        </p:nvSpPr>
        <p:spPr>
          <a:xfrm>
            <a:off x="6045009" y="5778810"/>
            <a:ext cx="1356613" cy="806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Em</a:t>
            </a:r>
            <a:r>
              <a:rPr lang="en-US" sz="3600" b="1" dirty="0"/>
              <a:t>/G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3C69DC-DC9A-D748-A632-18ECEBC83B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09"/>
          <a:stretch/>
        </p:blipFill>
        <p:spPr>
          <a:xfrm>
            <a:off x="5895309" y="3980688"/>
            <a:ext cx="3058652" cy="4938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DA06BB-2028-8D49-8762-91771105FA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83"/>
          <a:stretch/>
        </p:blipFill>
        <p:spPr>
          <a:xfrm>
            <a:off x="2885264" y="3980688"/>
            <a:ext cx="3150730" cy="4938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325ED7-E35C-3148-B13D-841D6D559E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83"/>
          <a:stretch/>
        </p:blipFill>
        <p:spPr>
          <a:xfrm>
            <a:off x="151911" y="3980688"/>
            <a:ext cx="2774284" cy="49381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FA86775-99D1-E04B-8CCB-919EE61F41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1" t="3451" r="33016" b="3451"/>
          <a:stretch/>
        </p:blipFill>
        <p:spPr>
          <a:xfrm>
            <a:off x="203338" y="4644708"/>
            <a:ext cx="1867228" cy="1079308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F6E05BED-7154-8349-8C8F-69283C27F0D7}"/>
              </a:ext>
            </a:extLst>
          </p:cNvPr>
          <p:cNvSpPr/>
          <p:nvPr/>
        </p:nvSpPr>
        <p:spPr>
          <a:xfrm>
            <a:off x="390677" y="5431736"/>
            <a:ext cx="178481" cy="220249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6C7241-4AC5-3945-B98D-5D8112BC0F59}"/>
              </a:ext>
            </a:extLst>
          </p:cNvPr>
          <p:cNvSpPr/>
          <p:nvPr/>
        </p:nvSpPr>
        <p:spPr>
          <a:xfrm>
            <a:off x="1313090" y="5436663"/>
            <a:ext cx="178481" cy="220249"/>
          </a:xfrm>
          <a:prstGeom prst="ellipse">
            <a:avLst/>
          </a:prstGeom>
          <a:solidFill>
            <a:schemeClr val="accent1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C57D9EB-FBEF-784E-872C-9DA81CD1FD84}"/>
              </a:ext>
            </a:extLst>
          </p:cNvPr>
          <p:cNvSpPr/>
          <p:nvPr/>
        </p:nvSpPr>
        <p:spPr>
          <a:xfrm>
            <a:off x="870620" y="5022212"/>
            <a:ext cx="178481" cy="220249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7748864-F776-B847-AFCB-69F60A583CC2}"/>
              </a:ext>
            </a:extLst>
          </p:cNvPr>
          <p:cNvGrpSpPr/>
          <p:nvPr/>
        </p:nvGrpSpPr>
        <p:grpSpPr>
          <a:xfrm>
            <a:off x="4584679" y="4653487"/>
            <a:ext cx="1829299" cy="1080080"/>
            <a:chOff x="9648030" y="4406557"/>
            <a:chExt cx="2433069" cy="1299039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711A1467-917A-8C4D-A036-ABD8B59B15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71" t="3451" r="33016" b="3451"/>
            <a:stretch/>
          </p:blipFill>
          <p:spPr>
            <a:xfrm>
              <a:off x="9648030" y="4406557"/>
              <a:ext cx="2433069" cy="1299039"/>
            </a:xfrm>
            <a:prstGeom prst="rect">
              <a:avLst/>
            </a:prstGeom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C535D65-4D7B-DF4A-9BF4-B683B6FA07B2}"/>
                </a:ext>
              </a:extLst>
            </p:cNvPr>
            <p:cNvSpPr/>
            <p:nvPr/>
          </p:nvSpPr>
          <p:spPr>
            <a:xfrm>
              <a:off x="11111429" y="5353135"/>
              <a:ext cx="232568" cy="26508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C2EF4A4-3FEE-8F4B-A0D8-722F84A7EEF0}"/>
                </a:ext>
              </a:extLst>
            </p:cNvPr>
            <p:cNvSpPr/>
            <p:nvPr/>
          </p:nvSpPr>
          <p:spPr>
            <a:xfrm>
              <a:off x="10117845" y="5353135"/>
              <a:ext cx="232568" cy="2650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8DB2CE1-6A93-6E43-92D1-A8E02E81805A}"/>
                </a:ext>
              </a:extLst>
            </p:cNvPr>
            <p:cNvSpPr/>
            <p:nvPr/>
          </p:nvSpPr>
          <p:spPr>
            <a:xfrm>
              <a:off x="10618216" y="5336755"/>
              <a:ext cx="232568" cy="26508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AE56A356-BBBB-1E4F-B1BC-CBEA366D71C0}"/>
              </a:ext>
            </a:extLst>
          </p:cNvPr>
          <p:cNvSpPr/>
          <p:nvPr/>
        </p:nvSpPr>
        <p:spPr>
          <a:xfrm>
            <a:off x="1521910" y="5770031"/>
            <a:ext cx="1404285" cy="78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Bm</a:t>
            </a:r>
            <a:r>
              <a:rPr lang="en-US" sz="2800" b="1" dirty="0"/>
              <a:t>/C#</a:t>
            </a:r>
            <a:endParaRPr lang="en-US" sz="2800" b="1" baseline="30000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0970120D-11C4-5A43-B41A-ED66DAA51BA6}"/>
              </a:ext>
            </a:extLst>
          </p:cNvPr>
          <p:cNvSpPr/>
          <p:nvPr/>
        </p:nvSpPr>
        <p:spPr>
          <a:xfrm>
            <a:off x="3012776" y="5766111"/>
            <a:ext cx="1404285" cy="78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Bm</a:t>
            </a:r>
            <a:r>
              <a:rPr lang="en-US" sz="2800" b="1" dirty="0"/>
              <a:t>/D</a:t>
            </a:r>
            <a:endParaRPr lang="en-US" sz="2800" b="1" baseline="300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E65CD0A-6344-F247-8C76-AF623341E87E}"/>
              </a:ext>
            </a:extLst>
          </p:cNvPr>
          <p:cNvSpPr/>
          <p:nvPr/>
        </p:nvSpPr>
        <p:spPr>
          <a:xfrm>
            <a:off x="7546318" y="5778810"/>
            <a:ext cx="1356613" cy="806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Em</a:t>
            </a:r>
            <a:r>
              <a:rPr lang="en-US" sz="2800" b="1" dirty="0"/>
              <a:t>/C#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44C127C-D23A-1748-AA15-184516976956}"/>
              </a:ext>
            </a:extLst>
          </p:cNvPr>
          <p:cNvSpPr/>
          <p:nvPr/>
        </p:nvSpPr>
        <p:spPr>
          <a:xfrm>
            <a:off x="6045009" y="5433143"/>
            <a:ext cx="174856" cy="220406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Explosion 2 40">
            <a:extLst>
              <a:ext uri="{FF2B5EF4-FFF2-40B4-BE49-F238E27FC236}">
                <a16:creationId xmlns:a16="http://schemas.microsoft.com/office/drawing/2014/main" id="{926672A9-ADF0-4D46-B5E7-A5F14C812BE1}"/>
              </a:ext>
            </a:extLst>
          </p:cNvPr>
          <p:cNvSpPr/>
          <p:nvPr/>
        </p:nvSpPr>
        <p:spPr>
          <a:xfrm>
            <a:off x="7674626" y="366714"/>
            <a:ext cx="4506011" cy="1989722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NEW CHORD PROGRESSION</a:t>
            </a:r>
          </a:p>
        </p:txBody>
      </p:sp>
      <p:sp>
        <p:nvSpPr>
          <p:cNvPr id="42" name="Right Arrow 41">
            <a:extLst>
              <a:ext uri="{FF2B5EF4-FFF2-40B4-BE49-F238E27FC236}">
                <a16:creationId xmlns:a16="http://schemas.microsoft.com/office/drawing/2014/main" id="{476A34CE-7C14-C945-8885-0E5E4949D4C5}"/>
              </a:ext>
            </a:extLst>
          </p:cNvPr>
          <p:cNvSpPr/>
          <p:nvPr/>
        </p:nvSpPr>
        <p:spPr>
          <a:xfrm>
            <a:off x="2052058" y="4825350"/>
            <a:ext cx="2365004" cy="701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FD1F3E10-F9CE-A245-AA10-585525A1CCDC}"/>
              </a:ext>
            </a:extLst>
          </p:cNvPr>
          <p:cNvSpPr/>
          <p:nvPr/>
        </p:nvSpPr>
        <p:spPr>
          <a:xfrm>
            <a:off x="6431957" y="4833460"/>
            <a:ext cx="2522004" cy="701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20111" t="21115" r="67609" b="71446"/>
          <a:stretch/>
        </p:blipFill>
        <p:spPr>
          <a:xfrm>
            <a:off x="145118" y="3182583"/>
            <a:ext cx="1624306" cy="78711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769424" y="3428603"/>
            <a:ext cx="110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etc.</a:t>
            </a:r>
          </a:p>
        </p:txBody>
      </p:sp>
      <p:sp>
        <p:nvSpPr>
          <p:cNvPr id="38" name="Left Arrow Callout 37"/>
          <p:cNvSpPr/>
          <p:nvPr/>
        </p:nvSpPr>
        <p:spPr>
          <a:xfrm>
            <a:off x="8726056" y="5704508"/>
            <a:ext cx="3325093" cy="954720"/>
          </a:xfrm>
          <a:prstGeom prst="left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Ascending bass line continues</a:t>
            </a:r>
          </a:p>
        </p:txBody>
      </p:sp>
    </p:spTree>
    <p:extLst>
      <p:ext uri="{BB962C8B-B14F-4D97-AF65-F5344CB8AC3E}">
        <p14:creationId xmlns:p14="http://schemas.microsoft.com/office/powerpoint/2010/main" val="1423084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03CDF-A20C-AA44-8A8A-AA1ECCB4D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073" y="465847"/>
            <a:ext cx="6319214" cy="5645038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MADISON/LAFAYETTE/JEFFERSON: </a:t>
            </a:r>
            <a:br>
              <a:rPr lang="en-GB" b="1" dirty="0"/>
            </a:br>
            <a:r>
              <a:rPr lang="en-GB" dirty="0"/>
              <a:t>We fought with him</a:t>
            </a:r>
            <a:br>
              <a:rPr lang="en-GB" dirty="0"/>
            </a:br>
            <a:r>
              <a:rPr lang="en-GB" b="1" dirty="0"/>
              <a:t>LAURENS/PHILIP: </a:t>
            </a:r>
            <a:r>
              <a:rPr lang="en-GB" dirty="0"/>
              <a:t>Me, I died for him</a:t>
            </a:r>
            <a:br>
              <a:rPr lang="en-GB" dirty="0"/>
            </a:br>
            <a:r>
              <a:rPr lang="en-GB" b="1" dirty="0"/>
              <a:t>WASHINGTON: </a:t>
            </a:r>
            <a:r>
              <a:rPr lang="en-GB" dirty="0"/>
              <a:t>Me, I trusted him</a:t>
            </a:r>
            <a:br>
              <a:rPr lang="en-GB" dirty="0"/>
            </a:br>
            <a:r>
              <a:rPr lang="en-GB" b="1" dirty="0"/>
              <a:t>ELIZA/ANGELICA/MARIA: </a:t>
            </a:r>
            <a:r>
              <a:rPr lang="en-GB" dirty="0"/>
              <a:t>Me, I loved him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b="1" dirty="0"/>
              <a:t>AARON BURR: </a:t>
            </a:r>
            <a:r>
              <a:rPr lang="en-GB" dirty="0"/>
              <a:t>And me,         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I’m the damn fool </a:t>
            </a:r>
            <a:br>
              <a:rPr lang="en-GB" dirty="0"/>
            </a:br>
            <a:r>
              <a:rPr lang="en-GB" dirty="0"/>
              <a:t>that shot him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EEA5A66-12E5-8540-90A2-0CAFCAFA19AE}"/>
              </a:ext>
            </a:extLst>
          </p:cNvPr>
          <p:cNvSpPr/>
          <p:nvPr/>
        </p:nvSpPr>
        <p:spPr>
          <a:xfrm>
            <a:off x="6726269" y="1576516"/>
            <a:ext cx="1404285" cy="78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F#sus</a:t>
            </a:r>
            <a:endParaRPr lang="en-US" sz="3600" b="1" baseline="300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1522FAD-C66E-6D47-97F8-1E32DF1B0B6D}"/>
              </a:ext>
            </a:extLst>
          </p:cNvPr>
          <p:cNvSpPr/>
          <p:nvPr/>
        </p:nvSpPr>
        <p:spPr>
          <a:xfrm>
            <a:off x="9856338" y="1552452"/>
            <a:ext cx="1253767" cy="806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F#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2266D4-F2C5-DD46-8DC5-2A03BD7890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1" t="3451" r="33016" b="3451"/>
          <a:stretch/>
        </p:blipFill>
        <p:spPr>
          <a:xfrm>
            <a:off x="6726269" y="2384885"/>
            <a:ext cx="1867228" cy="107930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1C40AA8-EF5A-8F41-B383-05B594A3F155}"/>
              </a:ext>
            </a:extLst>
          </p:cNvPr>
          <p:cNvSpPr/>
          <p:nvPr/>
        </p:nvSpPr>
        <p:spPr>
          <a:xfrm>
            <a:off x="7835133" y="3180299"/>
            <a:ext cx="178481" cy="220249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D3898B0-1405-E647-AFB8-37A466D183BE}"/>
              </a:ext>
            </a:extLst>
          </p:cNvPr>
          <p:cNvSpPr/>
          <p:nvPr/>
        </p:nvSpPr>
        <p:spPr>
          <a:xfrm>
            <a:off x="7339170" y="2814154"/>
            <a:ext cx="178481" cy="220249"/>
          </a:xfrm>
          <a:prstGeom prst="ellipse">
            <a:avLst/>
          </a:prstGeom>
          <a:solidFill>
            <a:schemeClr val="accent1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42D1FD1-1601-F943-B9A1-B2FF1E024624}"/>
              </a:ext>
            </a:extLst>
          </p:cNvPr>
          <p:cNvSpPr/>
          <p:nvPr/>
        </p:nvSpPr>
        <p:spPr>
          <a:xfrm>
            <a:off x="6804583" y="2814154"/>
            <a:ext cx="178481" cy="220249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3EFFB35-3ADB-2547-9980-619BCAA18D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1" t="3451" r="33016" b="3451"/>
          <a:stretch/>
        </p:blipFill>
        <p:spPr>
          <a:xfrm>
            <a:off x="9856338" y="2384885"/>
            <a:ext cx="1867228" cy="1079308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B1E6A485-E44C-A94B-8D16-44D06B499F29}"/>
              </a:ext>
            </a:extLst>
          </p:cNvPr>
          <p:cNvSpPr/>
          <p:nvPr/>
        </p:nvSpPr>
        <p:spPr>
          <a:xfrm>
            <a:off x="10853751" y="2814154"/>
            <a:ext cx="178481" cy="220249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BC6169F-0581-A241-9B2B-B0FABB036CBF}"/>
              </a:ext>
            </a:extLst>
          </p:cNvPr>
          <p:cNvSpPr/>
          <p:nvPr/>
        </p:nvSpPr>
        <p:spPr>
          <a:xfrm>
            <a:off x="10469239" y="2814154"/>
            <a:ext cx="178481" cy="220249"/>
          </a:xfrm>
          <a:prstGeom prst="ellipse">
            <a:avLst/>
          </a:prstGeom>
          <a:solidFill>
            <a:schemeClr val="accent1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56FC0C5-6E5E-B443-8266-85B30EE2C041}"/>
              </a:ext>
            </a:extLst>
          </p:cNvPr>
          <p:cNvSpPr/>
          <p:nvPr/>
        </p:nvSpPr>
        <p:spPr>
          <a:xfrm>
            <a:off x="9934652" y="2814154"/>
            <a:ext cx="178481" cy="220249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04CFF5-23DC-6E45-9DFF-5A0B231DAECC}"/>
              </a:ext>
            </a:extLst>
          </p:cNvPr>
          <p:cNvSpPr txBox="1"/>
          <p:nvPr/>
        </p:nvSpPr>
        <p:spPr>
          <a:xfrm>
            <a:off x="10789952" y="536789"/>
            <a:ext cx="942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x4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E1275F5-539E-1048-9A12-24E8902A21AA}"/>
              </a:ext>
            </a:extLst>
          </p:cNvPr>
          <p:cNvSpPr/>
          <p:nvPr/>
        </p:nvSpPr>
        <p:spPr>
          <a:xfrm>
            <a:off x="3456129" y="4524693"/>
            <a:ext cx="1545105" cy="78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Em</a:t>
            </a:r>
            <a:r>
              <a:rPr lang="en-US" sz="3600" b="1" dirty="0"/>
              <a:t>/C#</a:t>
            </a:r>
            <a:endParaRPr lang="en-US" sz="3600" b="1" baseline="300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1B7F32D-AF84-A449-B33B-69CD79D681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1" t="3451" r="33016" b="3451"/>
          <a:stretch/>
        </p:blipFill>
        <p:spPr>
          <a:xfrm>
            <a:off x="3456129" y="5333062"/>
            <a:ext cx="1867228" cy="1079308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A70D818C-F0E9-B64B-B618-B83B9AE16990}"/>
              </a:ext>
            </a:extLst>
          </p:cNvPr>
          <p:cNvSpPr/>
          <p:nvPr/>
        </p:nvSpPr>
        <p:spPr>
          <a:xfrm>
            <a:off x="4568224" y="6157491"/>
            <a:ext cx="178481" cy="220249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B5773BF-68D8-E944-910C-2CCB744920BD}"/>
              </a:ext>
            </a:extLst>
          </p:cNvPr>
          <p:cNvSpPr/>
          <p:nvPr/>
        </p:nvSpPr>
        <p:spPr>
          <a:xfrm>
            <a:off x="3525998" y="5761631"/>
            <a:ext cx="178481" cy="220249"/>
          </a:xfrm>
          <a:prstGeom prst="ellipse">
            <a:avLst/>
          </a:prstGeom>
          <a:solidFill>
            <a:schemeClr val="accent1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8FC4093-9EE2-8449-A19F-89496D70D1FD}"/>
              </a:ext>
            </a:extLst>
          </p:cNvPr>
          <p:cNvSpPr/>
          <p:nvPr/>
        </p:nvSpPr>
        <p:spPr>
          <a:xfrm>
            <a:off x="4190657" y="6151504"/>
            <a:ext cx="178481" cy="220249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123B9AB-0776-3A4E-AA69-EFB4D0BCE571}"/>
              </a:ext>
            </a:extLst>
          </p:cNvPr>
          <p:cNvSpPr/>
          <p:nvPr/>
        </p:nvSpPr>
        <p:spPr>
          <a:xfrm>
            <a:off x="3823393" y="6151503"/>
            <a:ext cx="178481" cy="220249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>
            <a:extLst>
              <a:ext uri="{FF2B5EF4-FFF2-40B4-BE49-F238E27FC236}">
                <a16:creationId xmlns:a16="http://schemas.microsoft.com/office/drawing/2014/main" id="{F4581D83-EED7-7B45-B5C8-3F6B9D15AE8F}"/>
              </a:ext>
            </a:extLst>
          </p:cNvPr>
          <p:cNvSpPr/>
          <p:nvPr/>
        </p:nvSpPr>
        <p:spPr>
          <a:xfrm>
            <a:off x="3952791" y="4162408"/>
            <a:ext cx="943464" cy="54841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D71A77D-EAF1-E342-B577-802B54FDDD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4" t="27708" r="55200" b="62362"/>
          <a:stretch/>
        </p:blipFill>
        <p:spPr>
          <a:xfrm>
            <a:off x="6743606" y="717892"/>
            <a:ext cx="4037792" cy="6810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2C7730E-11E0-0F43-A86A-1E3D1F1BA7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4" t="29583" r="60856" b="60400"/>
          <a:stretch/>
        </p:blipFill>
        <p:spPr>
          <a:xfrm>
            <a:off x="5080470" y="4579954"/>
            <a:ext cx="3405696" cy="68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365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03CDF-A20C-AA44-8A8A-AA1ECCB4D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815" y="417096"/>
            <a:ext cx="10131427" cy="2640429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FF00"/>
                </a:solidFill>
              </a:rPr>
              <a:t>ALL: </a:t>
            </a:r>
            <a:r>
              <a:rPr lang="en-GB" dirty="0">
                <a:solidFill>
                  <a:srgbClr val="FFFF00"/>
                </a:solidFill>
              </a:rPr>
              <a:t>There’s a million things I haven’t done</a:t>
            </a:r>
            <a:br>
              <a:rPr lang="en-GB" dirty="0">
                <a:solidFill>
                  <a:srgbClr val="FFFF00"/>
                </a:solidFill>
              </a:rPr>
            </a:br>
            <a:r>
              <a:rPr lang="en-GB" dirty="0">
                <a:solidFill>
                  <a:srgbClr val="FFFF00"/>
                </a:solidFill>
              </a:rPr>
              <a:t>But just you wait</a:t>
            </a:r>
            <a:br>
              <a:rPr lang="en-GB" dirty="0"/>
            </a:br>
            <a:r>
              <a:rPr lang="en-GB" b="1" dirty="0"/>
              <a:t>AARON BURR: </a:t>
            </a:r>
            <a:r>
              <a:rPr lang="en-GB" dirty="0"/>
              <a:t>What’s your name, man?</a:t>
            </a:r>
            <a:br>
              <a:rPr lang="en-GB" dirty="0"/>
            </a:br>
            <a:r>
              <a:rPr lang="en-GB" b="1" dirty="0">
                <a:solidFill>
                  <a:srgbClr val="FFFF00"/>
                </a:solidFill>
              </a:rPr>
              <a:t>ALL:</a:t>
            </a:r>
            <a:r>
              <a:rPr lang="en-GB" dirty="0">
                <a:solidFill>
                  <a:srgbClr val="FFFF00"/>
                </a:solidFill>
              </a:rPr>
              <a:t> Alexander Hamilton!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5464324-BC26-BC45-9C9B-54A81193049B}"/>
              </a:ext>
            </a:extLst>
          </p:cNvPr>
          <p:cNvSpPr/>
          <p:nvPr/>
        </p:nvSpPr>
        <p:spPr>
          <a:xfrm>
            <a:off x="5967167" y="5733553"/>
            <a:ext cx="1226891" cy="78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F#7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D2F368-A27C-1A4E-9969-2906D0672E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09"/>
          <a:stretch/>
        </p:blipFill>
        <p:spPr>
          <a:xfrm>
            <a:off x="7930026" y="3757681"/>
            <a:ext cx="4157200" cy="7931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646520-3678-BF47-BF1C-5893FD2A28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83"/>
          <a:stretch/>
        </p:blipFill>
        <p:spPr>
          <a:xfrm>
            <a:off x="3777225" y="3757681"/>
            <a:ext cx="4282350" cy="7931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B1F9A2-CC67-5A49-AE27-699E35E796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83"/>
          <a:stretch/>
        </p:blipFill>
        <p:spPr>
          <a:xfrm>
            <a:off x="136075" y="3757681"/>
            <a:ext cx="3770699" cy="7931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124B83-C997-614E-A8D3-704F8B5E35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1" t="3451" r="33016" b="3451"/>
          <a:stretch/>
        </p:blipFill>
        <p:spPr>
          <a:xfrm>
            <a:off x="189051" y="4556883"/>
            <a:ext cx="1867228" cy="107930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DC8268ED-680D-1340-A2A4-AC05D96A6FE2}"/>
              </a:ext>
            </a:extLst>
          </p:cNvPr>
          <p:cNvSpPr/>
          <p:nvPr/>
        </p:nvSpPr>
        <p:spPr>
          <a:xfrm>
            <a:off x="548154" y="5345866"/>
            <a:ext cx="178481" cy="220249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4579AEB-69C1-E549-B884-8D5EF405E53E}"/>
              </a:ext>
            </a:extLst>
          </p:cNvPr>
          <p:cNvSpPr/>
          <p:nvPr/>
        </p:nvSpPr>
        <p:spPr>
          <a:xfrm>
            <a:off x="944184" y="5353093"/>
            <a:ext cx="178481" cy="220249"/>
          </a:xfrm>
          <a:prstGeom prst="ellipse">
            <a:avLst/>
          </a:prstGeom>
          <a:solidFill>
            <a:schemeClr val="accent1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21F1F41-DB24-7541-AEF9-DCDEA40907E3}"/>
              </a:ext>
            </a:extLst>
          </p:cNvPr>
          <p:cNvSpPr/>
          <p:nvPr/>
        </p:nvSpPr>
        <p:spPr>
          <a:xfrm>
            <a:off x="1297414" y="5356535"/>
            <a:ext cx="178481" cy="220249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481225-72EB-6A4C-A6F4-7DA75BD606A5}"/>
              </a:ext>
            </a:extLst>
          </p:cNvPr>
          <p:cNvGrpSpPr/>
          <p:nvPr/>
        </p:nvGrpSpPr>
        <p:grpSpPr>
          <a:xfrm>
            <a:off x="4030329" y="4556111"/>
            <a:ext cx="1829299" cy="1080080"/>
            <a:chOff x="9648030" y="4406557"/>
            <a:chExt cx="2433069" cy="129903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673E1AA-AAC7-494E-90E8-3E71E6D8DD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71" t="3451" r="33016" b="3451"/>
            <a:stretch/>
          </p:blipFill>
          <p:spPr>
            <a:xfrm>
              <a:off x="9648030" y="4406557"/>
              <a:ext cx="2433069" cy="1299039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3F9F4A3-22F7-6540-8310-91E17D6C8B5B}"/>
                </a:ext>
              </a:extLst>
            </p:cNvPr>
            <p:cNvSpPr/>
            <p:nvPr/>
          </p:nvSpPr>
          <p:spPr>
            <a:xfrm>
              <a:off x="11111429" y="5353135"/>
              <a:ext cx="232568" cy="26508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5331EED-1978-F54E-AA65-15611F7989F0}"/>
                </a:ext>
              </a:extLst>
            </p:cNvPr>
            <p:cNvSpPr/>
            <p:nvPr/>
          </p:nvSpPr>
          <p:spPr>
            <a:xfrm>
              <a:off x="10463830" y="4936689"/>
              <a:ext cx="232568" cy="2650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1DDDAA1-85E9-AF40-85F5-A7D449C3DD29}"/>
                </a:ext>
              </a:extLst>
            </p:cNvPr>
            <p:cNvSpPr/>
            <p:nvPr/>
          </p:nvSpPr>
          <p:spPr>
            <a:xfrm>
              <a:off x="10618216" y="5336755"/>
              <a:ext cx="232568" cy="26508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362D72DC-B12A-914D-9D05-2722E408FED1}"/>
              </a:ext>
            </a:extLst>
          </p:cNvPr>
          <p:cNvSpPr/>
          <p:nvPr/>
        </p:nvSpPr>
        <p:spPr>
          <a:xfrm>
            <a:off x="2162665" y="5721769"/>
            <a:ext cx="925237" cy="78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D</a:t>
            </a:r>
            <a:endParaRPr lang="en-US" sz="3600" b="1" baseline="30000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38A888E-0CB1-D845-A76A-6C76BE1CF823}"/>
              </a:ext>
            </a:extLst>
          </p:cNvPr>
          <p:cNvSpPr/>
          <p:nvPr/>
        </p:nvSpPr>
        <p:spPr>
          <a:xfrm>
            <a:off x="4016859" y="5734014"/>
            <a:ext cx="1404285" cy="78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Em</a:t>
            </a:r>
            <a:r>
              <a:rPr lang="en-US" sz="3200" b="1" dirty="0"/>
              <a:t>/F#</a:t>
            </a:r>
            <a:endParaRPr lang="en-US" sz="3200" b="1" baseline="30000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6E38F8D-F354-544A-B37F-857A9E99B6AA}"/>
              </a:ext>
            </a:extLst>
          </p:cNvPr>
          <p:cNvSpPr/>
          <p:nvPr/>
        </p:nvSpPr>
        <p:spPr>
          <a:xfrm>
            <a:off x="11069538" y="5676650"/>
            <a:ext cx="945858" cy="806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Bm</a:t>
            </a:r>
            <a:endParaRPr lang="en-US" sz="3600" b="1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CD84550-728F-8A4B-9DC0-5B76C877B381}"/>
              </a:ext>
            </a:extLst>
          </p:cNvPr>
          <p:cNvSpPr/>
          <p:nvPr/>
        </p:nvSpPr>
        <p:spPr>
          <a:xfrm>
            <a:off x="4380674" y="5335767"/>
            <a:ext cx="174856" cy="220406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34945C06-5F43-2945-AF83-15CEBC3B5041}"/>
              </a:ext>
            </a:extLst>
          </p:cNvPr>
          <p:cNvSpPr/>
          <p:nvPr/>
        </p:nvSpPr>
        <p:spPr>
          <a:xfrm>
            <a:off x="189051" y="5697705"/>
            <a:ext cx="1356613" cy="806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Em</a:t>
            </a:r>
            <a:r>
              <a:rPr lang="en-US" sz="3600" b="1" dirty="0"/>
              <a:t>/G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3145CA0-161E-564C-895F-E576649286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1" t="3451" r="33016" b="3451"/>
          <a:stretch/>
        </p:blipFill>
        <p:spPr>
          <a:xfrm>
            <a:off x="2109690" y="4556883"/>
            <a:ext cx="1867228" cy="1079308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E9CC9A5D-49E1-A744-8BFC-30514392332D}"/>
              </a:ext>
            </a:extLst>
          </p:cNvPr>
          <p:cNvSpPr/>
          <p:nvPr/>
        </p:nvSpPr>
        <p:spPr>
          <a:xfrm>
            <a:off x="2737015" y="4986412"/>
            <a:ext cx="178481" cy="220249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7A7364C-F424-FB45-AE4D-A7D1ABFD81EB}"/>
              </a:ext>
            </a:extLst>
          </p:cNvPr>
          <p:cNvSpPr/>
          <p:nvPr/>
        </p:nvSpPr>
        <p:spPr>
          <a:xfrm>
            <a:off x="2266589" y="5351727"/>
            <a:ext cx="178481" cy="220249"/>
          </a:xfrm>
          <a:prstGeom prst="ellipse">
            <a:avLst/>
          </a:prstGeom>
          <a:solidFill>
            <a:schemeClr val="accent1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5523BE5-8F4D-5041-92B8-4F546B7BFDD8}"/>
              </a:ext>
            </a:extLst>
          </p:cNvPr>
          <p:cNvSpPr/>
          <p:nvPr/>
        </p:nvSpPr>
        <p:spPr>
          <a:xfrm>
            <a:off x="3018102" y="5351727"/>
            <a:ext cx="178481" cy="220249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BCE321A-4157-6145-8092-53E319889BF3}"/>
              </a:ext>
            </a:extLst>
          </p:cNvPr>
          <p:cNvGrpSpPr/>
          <p:nvPr/>
        </p:nvGrpSpPr>
        <p:grpSpPr>
          <a:xfrm>
            <a:off x="6100727" y="4563026"/>
            <a:ext cx="1829299" cy="1080080"/>
            <a:chOff x="9648030" y="4406557"/>
            <a:chExt cx="2433069" cy="1299039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0F7D17E2-22E0-4B4C-A903-BA259A26A1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71" t="3451" r="33016" b="3451"/>
            <a:stretch/>
          </p:blipFill>
          <p:spPr>
            <a:xfrm>
              <a:off x="9648030" y="4406557"/>
              <a:ext cx="2433069" cy="1299039"/>
            </a:xfrm>
            <a:prstGeom prst="rect">
              <a:avLst/>
            </a:prstGeom>
          </p:spPr>
        </p:pic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B5E9276-1839-8C4B-AAFF-B23EA63F4A54}"/>
                </a:ext>
              </a:extLst>
            </p:cNvPr>
            <p:cNvSpPr/>
            <p:nvPr/>
          </p:nvSpPr>
          <p:spPr>
            <a:xfrm>
              <a:off x="10998746" y="4915216"/>
              <a:ext cx="232568" cy="26508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EC89555-7FA0-E042-88A7-053247271E48}"/>
                </a:ext>
              </a:extLst>
            </p:cNvPr>
            <p:cNvSpPr/>
            <p:nvPr/>
          </p:nvSpPr>
          <p:spPr>
            <a:xfrm>
              <a:off x="10497901" y="4923531"/>
              <a:ext cx="232568" cy="2650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A8C98C3-87F4-1841-83CC-187ED8B94C0D}"/>
                </a:ext>
              </a:extLst>
            </p:cNvPr>
            <p:cNvSpPr/>
            <p:nvPr/>
          </p:nvSpPr>
          <p:spPr>
            <a:xfrm>
              <a:off x="9763055" y="4924338"/>
              <a:ext cx="232568" cy="26508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2280EE01-ACFA-184F-9DC3-607B64776D30}"/>
              </a:ext>
            </a:extLst>
          </p:cNvPr>
          <p:cNvSpPr/>
          <p:nvPr/>
        </p:nvSpPr>
        <p:spPr>
          <a:xfrm>
            <a:off x="6454497" y="5364091"/>
            <a:ext cx="174856" cy="220406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3EA923F-4E9B-B840-89B2-62E48037F3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1" t="3451" r="33016" b="3451"/>
          <a:stretch/>
        </p:blipFill>
        <p:spPr>
          <a:xfrm>
            <a:off x="10219998" y="4563798"/>
            <a:ext cx="1867228" cy="1079308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1DB49D64-2BCB-1A4E-AD4E-41DFAF8BCD4C}"/>
              </a:ext>
            </a:extLst>
          </p:cNvPr>
          <p:cNvSpPr/>
          <p:nvPr/>
        </p:nvSpPr>
        <p:spPr>
          <a:xfrm>
            <a:off x="10847323" y="4993327"/>
            <a:ext cx="178481" cy="220249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7282550-C714-7744-9344-A16899376E41}"/>
              </a:ext>
            </a:extLst>
          </p:cNvPr>
          <p:cNvSpPr/>
          <p:nvPr/>
        </p:nvSpPr>
        <p:spPr>
          <a:xfrm>
            <a:off x="11348454" y="5358642"/>
            <a:ext cx="178481" cy="220249"/>
          </a:xfrm>
          <a:prstGeom prst="ellipse">
            <a:avLst/>
          </a:prstGeom>
          <a:solidFill>
            <a:schemeClr val="accent1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667CC99-6BE6-7F4C-8C74-ADD66B13FBA7}"/>
              </a:ext>
            </a:extLst>
          </p:cNvPr>
          <p:cNvSpPr/>
          <p:nvPr/>
        </p:nvSpPr>
        <p:spPr>
          <a:xfrm>
            <a:off x="10405474" y="5366014"/>
            <a:ext cx="178481" cy="220249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AEADB6A7-CC44-2C48-BE33-616265F796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24" t="22636" r="27374" b="64823"/>
          <a:stretch/>
        </p:blipFill>
        <p:spPr>
          <a:xfrm>
            <a:off x="3550090" y="2773051"/>
            <a:ext cx="4834154" cy="9119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22A840-2006-8A47-9B40-C8FDFF77A449}"/>
              </a:ext>
            </a:extLst>
          </p:cNvPr>
          <p:cNvSpPr txBox="1"/>
          <p:nvPr/>
        </p:nvSpPr>
        <p:spPr>
          <a:xfrm>
            <a:off x="8186738" y="5823666"/>
            <a:ext cx="288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1   +   2   +   3</a:t>
            </a:r>
          </a:p>
        </p:txBody>
      </p:sp>
    </p:spTree>
    <p:extLst>
      <p:ext uri="{BB962C8B-B14F-4D97-AF65-F5344CB8AC3E}">
        <p14:creationId xmlns:p14="http://schemas.microsoft.com/office/powerpoint/2010/main" val="2085325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BD94887-6A10-4F62-8EE1-B2BCFA1F380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-1786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3D512BA-228A-4979-9312-ACD246E1099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E7CD3-28A8-524D-9191-15AD367FB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425" y="5578736"/>
            <a:ext cx="10131425" cy="677779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Hamilton is now pictured on the $10 note</a:t>
            </a:r>
          </a:p>
        </p:txBody>
      </p:sp>
      <p:pic>
        <p:nvPicPr>
          <p:cNvPr id="1026" name="Picture 2" descr="Image result for $10 note u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27" y="365256"/>
            <a:ext cx="11430000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490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B63EE821-CB33-6A45-8F8D-45BD01A1F982}"/>
              </a:ext>
            </a:extLst>
          </p:cNvPr>
          <p:cNvSpPr/>
          <p:nvPr/>
        </p:nvSpPr>
        <p:spPr>
          <a:xfrm>
            <a:off x="407367" y="4406557"/>
            <a:ext cx="1343025" cy="225793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6A7D11-7CBA-7340-96B4-418B9D864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17" y="104274"/>
            <a:ext cx="10131425" cy="990599"/>
          </a:xfrm>
        </p:spPr>
        <p:txBody>
          <a:bodyPr>
            <a:normAutofit/>
          </a:bodyPr>
          <a:lstStyle/>
          <a:p>
            <a:r>
              <a:rPr lang="en-US" sz="4800" b="1" dirty="0"/>
              <a:t>Chord progression 1: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FDC3BA4-90F3-EF45-B0EC-B1131FE5B036}"/>
              </a:ext>
            </a:extLst>
          </p:cNvPr>
          <p:cNvSpPr/>
          <p:nvPr/>
        </p:nvSpPr>
        <p:spPr>
          <a:xfrm>
            <a:off x="409074" y="1179095"/>
            <a:ext cx="986589" cy="78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Bm</a:t>
            </a:r>
            <a:endParaRPr lang="en-US" sz="3600" b="1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ED02888-2EB1-F642-9754-0BDF2E744ED3}"/>
              </a:ext>
            </a:extLst>
          </p:cNvPr>
          <p:cNvSpPr/>
          <p:nvPr/>
        </p:nvSpPr>
        <p:spPr>
          <a:xfrm>
            <a:off x="2967789" y="1179095"/>
            <a:ext cx="986589" cy="78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F#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6EE6753-3240-EC4B-9DF1-2B19700467FD}"/>
              </a:ext>
            </a:extLst>
          </p:cNvPr>
          <p:cNvSpPr/>
          <p:nvPr/>
        </p:nvSpPr>
        <p:spPr>
          <a:xfrm>
            <a:off x="5526504" y="1179095"/>
            <a:ext cx="986589" cy="78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436B04C-B17E-E842-857A-8D617BED003F}"/>
              </a:ext>
            </a:extLst>
          </p:cNvPr>
          <p:cNvSpPr/>
          <p:nvPr/>
        </p:nvSpPr>
        <p:spPr>
          <a:xfrm>
            <a:off x="8085219" y="1155031"/>
            <a:ext cx="986589" cy="78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D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391120B-41A5-4349-8B49-C73F241491D5}"/>
              </a:ext>
            </a:extLst>
          </p:cNvPr>
          <p:cNvSpPr/>
          <p:nvPr/>
        </p:nvSpPr>
        <p:spPr>
          <a:xfrm>
            <a:off x="9415463" y="1155031"/>
            <a:ext cx="1584825" cy="806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F#/A#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10CABD-DA6D-EC46-B3EE-9272EECA1B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504" y="2045369"/>
            <a:ext cx="6046372" cy="9429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7F515E-C7AB-EF42-8BB8-9B6582991B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83"/>
          <a:stretch/>
        </p:blipFill>
        <p:spPr>
          <a:xfrm>
            <a:off x="2967789" y="2045369"/>
            <a:ext cx="2558715" cy="9429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D7A48C-93AD-1A42-8F9B-C42BEA2EA5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83"/>
          <a:stretch/>
        </p:blipFill>
        <p:spPr>
          <a:xfrm>
            <a:off x="409074" y="2045369"/>
            <a:ext cx="2558715" cy="9429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F7B7A9-0290-3145-A0E2-680380A8F2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1" t="3451" r="33016" b="3451"/>
          <a:stretch/>
        </p:blipFill>
        <p:spPr>
          <a:xfrm>
            <a:off x="409074" y="3050211"/>
            <a:ext cx="2433069" cy="1299039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748F0004-6820-7342-932C-CB3C7045160B}"/>
              </a:ext>
            </a:extLst>
          </p:cNvPr>
          <p:cNvSpPr/>
          <p:nvPr/>
        </p:nvSpPr>
        <p:spPr>
          <a:xfrm>
            <a:off x="1850232" y="4014812"/>
            <a:ext cx="232568" cy="265088"/>
          </a:xfrm>
          <a:prstGeom prst="ellipse">
            <a:avLst/>
          </a:prstGeom>
          <a:solidFill>
            <a:schemeClr val="accent1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02B3116-D323-154C-8534-A4EAF31103CB}"/>
              </a:ext>
            </a:extLst>
          </p:cNvPr>
          <p:cNvSpPr/>
          <p:nvPr/>
        </p:nvSpPr>
        <p:spPr>
          <a:xfrm>
            <a:off x="1279379" y="3567997"/>
            <a:ext cx="232568" cy="265088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EA41111-CDDA-D84A-B550-D29AD5D6AFB0}"/>
              </a:ext>
            </a:extLst>
          </p:cNvPr>
          <p:cNvSpPr/>
          <p:nvPr/>
        </p:nvSpPr>
        <p:spPr>
          <a:xfrm>
            <a:off x="657100" y="4014812"/>
            <a:ext cx="232568" cy="265088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8EE32FB-E601-DF4C-9389-C08D8EF779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1" t="3451" r="33016" b="3451"/>
          <a:stretch/>
        </p:blipFill>
        <p:spPr>
          <a:xfrm>
            <a:off x="3043364" y="3050211"/>
            <a:ext cx="2433069" cy="1299039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916E3679-4963-A94A-9848-2E335BD0AF0E}"/>
              </a:ext>
            </a:extLst>
          </p:cNvPr>
          <p:cNvSpPr/>
          <p:nvPr/>
        </p:nvSpPr>
        <p:spPr>
          <a:xfrm>
            <a:off x="4395622" y="3567186"/>
            <a:ext cx="232568" cy="265088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77BC092-C728-CB47-8554-A7FF4559D99F}"/>
              </a:ext>
            </a:extLst>
          </p:cNvPr>
          <p:cNvSpPr/>
          <p:nvPr/>
        </p:nvSpPr>
        <p:spPr>
          <a:xfrm>
            <a:off x="3913669" y="3567997"/>
            <a:ext cx="232568" cy="265088"/>
          </a:xfrm>
          <a:prstGeom prst="ellipse">
            <a:avLst/>
          </a:prstGeom>
          <a:solidFill>
            <a:schemeClr val="accent1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B496019-CE11-484C-AD17-1485590EDE83}"/>
              </a:ext>
            </a:extLst>
          </p:cNvPr>
          <p:cNvSpPr/>
          <p:nvPr/>
        </p:nvSpPr>
        <p:spPr>
          <a:xfrm>
            <a:off x="3158389" y="3567992"/>
            <a:ext cx="232568" cy="265088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1FDD28C-F83C-A944-81C0-CF8F690DEB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1" t="3451" r="33016" b="3451"/>
          <a:stretch/>
        </p:blipFill>
        <p:spPr>
          <a:xfrm>
            <a:off x="5632855" y="3050211"/>
            <a:ext cx="2433069" cy="1299039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4AFE494D-1FE8-894C-9AC4-59582F0AB6F1}"/>
              </a:ext>
            </a:extLst>
          </p:cNvPr>
          <p:cNvSpPr/>
          <p:nvPr/>
        </p:nvSpPr>
        <p:spPr>
          <a:xfrm>
            <a:off x="7102454" y="4014812"/>
            <a:ext cx="232568" cy="265088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059C251-868A-CF4F-BDD6-17CE3D3CE4BF}"/>
              </a:ext>
            </a:extLst>
          </p:cNvPr>
          <p:cNvSpPr/>
          <p:nvPr/>
        </p:nvSpPr>
        <p:spPr>
          <a:xfrm>
            <a:off x="6610471" y="4014812"/>
            <a:ext cx="232568" cy="265088"/>
          </a:xfrm>
          <a:prstGeom prst="ellipse">
            <a:avLst/>
          </a:prstGeom>
          <a:solidFill>
            <a:schemeClr val="accent1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549D954-88C6-5F4B-AA4C-FD58646186DB}"/>
              </a:ext>
            </a:extLst>
          </p:cNvPr>
          <p:cNvSpPr/>
          <p:nvPr/>
        </p:nvSpPr>
        <p:spPr>
          <a:xfrm>
            <a:off x="5879569" y="4014812"/>
            <a:ext cx="232568" cy="265088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0519BE2-A127-1B49-833A-9634E6F31CE7}"/>
              </a:ext>
            </a:extLst>
          </p:cNvPr>
          <p:cNvGrpSpPr/>
          <p:nvPr/>
        </p:nvGrpSpPr>
        <p:grpSpPr>
          <a:xfrm>
            <a:off x="8198928" y="3050212"/>
            <a:ext cx="1867228" cy="1079308"/>
            <a:chOff x="8198928" y="3050211"/>
            <a:chExt cx="2433069" cy="1299039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0B7797A0-F3F2-2742-A2C8-6422B070CD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71" t="3451" r="33016" b="3451"/>
            <a:stretch/>
          </p:blipFill>
          <p:spPr>
            <a:xfrm>
              <a:off x="8198928" y="3050211"/>
              <a:ext cx="2433069" cy="1299039"/>
            </a:xfrm>
            <a:prstGeom prst="rect">
              <a:avLst/>
            </a:prstGeom>
          </p:spPr>
        </p:pic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923E9E8-8D57-D846-84F1-4C1880FB0AF6}"/>
                </a:ext>
              </a:extLst>
            </p:cNvPr>
            <p:cNvSpPr/>
            <p:nvPr/>
          </p:nvSpPr>
          <p:spPr>
            <a:xfrm>
              <a:off x="9415462" y="4014812"/>
              <a:ext cx="232568" cy="26508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C6EAA77-BAA7-164F-941B-673F0B694712}"/>
                </a:ext>
              </a:extLst>
            </p:cNvPr>
            <p:cNvSpPr/>
            <p:nvPr/>
          </p:nvSpPr>
          <p:spPr>
            <a:xfrm>
              <a:off x="8439756" y="4014812"/>
              <a:ext cx="232568" cy="2650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15A0C53-6065-2F41-BCA8-C491484C67CB}"/>
                </a:ext>
              </a:extLst>
            </p:cNvPr>
            <p:cNvSpPr/>
            <p:nvPr/>
          </p:nvSpPr>
          <p:spPr>
            <a:xfrm>
              <a:off x="9060260" y="3567186"/>
              <a:ext cx="232568" cy="26508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CB8B2AF-911B-8044-811D-577E3846EC67}"/>
              </a:ext>
            </a:extLst>
          </p:cNvPr>
          <p:cNvGrpSpPr/>
          <p:nvPr/>
        </p:nvGrpSpPr>
        <p:grpSpPr>
          <a:xfrm>
            <a:off x="10136506" y="3050211"/>
            <a:ext cx="1829299" cy="1080080"/>
            <a:chOff x="9648030" y="4406557"/>
            <a:chExt cx="2433069" cy="1299039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6E349D51-2635-0F45-95DD-4D92886DD5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71" t="3451" r="33016" b="3451"/>
            <a:stretch/>
          </p:blipFill>
          <p:spPr>
            <a:xfrm>
              <a:off x="9648030" y="4406557"/>
              <a:ext cx="2433069" cy="1299039"/>
            </a:xfrm>
            <a:prstGeom prst="rect">
              <a:avLst/>
            </a:prstGeom>
          </p:spPr>
        </p:pic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1351260-F72E-C746-81B6-B2DE80D28FB9}"/>
                </a:ext>
              </a:extLst>
            </p:cNvPr>
            <p:cNvSpPr/>
            <p:nvPr/>
          </p:nvSpPr>
          <p:spPr>
            <a:xfrm>
              <a:off x="10484310" y="4923532"/>
              <a:ext cx="232568" cy="26508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9021C23-62DE-104C-9FBB-0D5FDA521BF1}"/>
                </a:ext>
              </a:extLst>
            </p:cNvPr>
            <p:cNvSpPr/>
            <p:nvPr/>
          </p:nvSpPr>
          <p:spPr>
            <a:xfrm>
              <a:off x="10972997" y="4923532"/>
              <a:ext cx="232568" cy="2650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31A0C14-7AE0-AF46-9356-29AF64B1AD76}"/>
                </a:ext>
              </a:extLst>
            </p:cNvPr>
            <p:cNvSpPr/>
            <p:nvPr/>
          </p:nvSpPr>
          <p:spPr>
            <a:xfrm>
              <a:off x="9763055" y="4924338"/>
              <a:ext cx="232568" cy="26508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3" name="Shape 177">
            <a:extLst>
              <a:ext uri="{FF2B5EF4-FFF2-40B4-BE49-F238E27FC236}">
                <a16:creationId xmlns:a16="http://schemas.microsoft.com/office/drawing/2014/main" id="{5CE4382F-6504-A54D-8699-4F0B158BF9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8137264"/>
              </p:ext>
            </p:extLst>
          </p:nvPr>
        </p:nvGraphicFramePr>
        <p:xfrm>
          <a:off x="569599" y="4647266"/>
          <a:ext cx="1018563" cy="174018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39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504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2917" marR="52917" marT="58797" marB="5879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2917" marR="52917" marT="58797" marB="5879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7146" marR="57146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04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2917" marR="52917" marT="58797" marB="5879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2917" marR="52917" marT="58797" marB="5879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7146" marR="57146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04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2917" marR="52917" marT="58797" marB="5879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2917" marR="52917" marT="58797" marB="5879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7146" marR="57146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04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2917" marR="52917" marT="58797" marB="5879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2917" marR="52917" marT="58797" marB="5879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7146" marR="57146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4" name="Shape 180">
            <a:extLst>
              <a:ext uri="{FF2B5EF4-FFF2-40B4-BE49-F238E27FC236}">
                <a16:creationId xmlns:a16="http://schemas.microsoft.com/office/drawing/2014/main" id="{0706B2AF-3254-2E4A-B4A9-9B7D998B6101}"/>
              </a:ext>
            </a:extLst>
          </p:cNvPr>
          <p:cNvSpPr txBox="1"/>
          <p:nvPr/>
        </p:nvSpPr>
        <p:spPr>
          <a:xfrm rot="16200000">
            <a:off x="-240205" y="5293293"/>
            <a:ext cx="984698" cy="484462"/>
          </a:xfrm>
          <a:prstGeom prst="rect">
            <a:avLst/>
          </a:prstGeom>
          <a:noFill/>
          <a:ln>
            <a:noFill/>
          </a:ln>
        </p:spPr>
        <p:txBody>
          <a:bodyPr lIns="76188" tIns="38083" rIns="76188" bIns="38083" anchor="t" anchorCtr="0">
            <a:noAutofit/>
          </a:bodyPr>
          <a:lstStyle/>
          <a:p>
            <a:pPr algn="ctr">
              <a:buSzPct val="25000"/>
            </a:pPr>
            <a:r>
              <a:rPr lang="en-GB" sz="2333" b="1" dirty="0">
                <a:latin typeface="Calibri"/>
                <a:ea typeface="Calibri"/>
                <a:cs typeface="Calibri"/>
                <a:sym typeface="Calibri"/>
              </a:rPr>
              <a:t>Bass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55FEBD2-E22D-2D44-9E4A-C340AF7486F8}"/>
              </a:ext>
            </a:extLst>
          </p:cNvPr>
          <p:cNvSpPr/>
          <p:nvPr/>
        </p:nvSpPr>
        <p:spPr>
          <a:xfrm>
            <a:off x="3036221" y="4424721"/>
            <a:ext cx="1343025" cy="225793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8" name="Shape 177">
            <a:extLst>
              <a:ext uri="{FF2B5EF4-FFF2-40B4-BE49-F238E27FC236}">
                <a16:creationId xmlns:a16="http://schemas.microsoft.com/office/drawing/2014/main" id="{482E8EF2-B437-9D49-9D2F-EEECE39D63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7695603"/>
              </p:ext>
            </p:extLst>
          </p:nvPr>
        </p:nvGraphicFramePr>
        <p:xfrm>
          <a:off x="3186670" y="4683594"/>
          <a:ext cx="1018563" cy="174018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39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504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2917" marR="52917" marT="58797" marB="5879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2917" marR="52917" marT="58797" marB="5879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7146" marR="57146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04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2917" marR="52917" marT="58797" marB="5879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2917" marR="52917" marT="58797" marB="5879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7146" marR="57146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04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2917" marR="52917" marT="58797" marB="5879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2917" marR="52917" marT="58797" marB="5879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7146" marR="57146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04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2917" marR="52917" marT="58797" marB="5879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2917" marR="52917" marT="58797" marB="5879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7146" marR="57146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9" name="Rectangle 48">
            <a:extLst>
              <a:ext uri="{FF2B5EF4-FFF2-40B4-BE49-F238E27FC236}">
                <a16:creationId xmlns:a16="http://schemas.microsoft.com/office/drawing/2014/main" id="{59821363-8499-CE45-813D-1CECCFB8DB74}"/>
              </a:ext>
            </a:extLst>
          </p:cNvPr>
          <p:cNvSpPr/>
          <p:nvPr/>
        </p:nvSpPr>
        <p:spPr>
          <a:xfrm>
            <a:off x="5605815" y="4411118"/>
            <a:ext cx="1343025" cy="225793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0" name="Shape 177">
            <a:extLst>
              <a:ext uri="{FF2B5EF4-FFF2-40B4-BE49-F238E27FC236}">
                <a16:creationId xmlns:a16="http://schemas.microsoft.com/office/drawing/2014/main" id="{F6C018E8-D6F0-BF47-BF4E-0EF92916D3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2119026"/>
              </p:ext>
            </p:extLst>
          </p:nvPr>
        </p:nvGraphicFramePr>
        <p:xfrm>
          <a:off x="5756264" y="4669991"/>
          <a:ext cx="1018563" cy="174018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39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504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2917" marR="52917" marT="58797" marB="5879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2917" marR="52917" marT="58797" marB="5879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7146" marR="57146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04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2917" marR="52917" marT="58797" marB="5879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2917" marR="52917" marT="58797" marB="5879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7146" marR="57146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04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2917" marR="52917" marT="58797" marB="5879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2917" marR="52917" marT="58797" marB="5879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7146" marR="57146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04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2917" marR="52917" marT="58797" marB="5879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2917" marR="52917" marT="58797" marB="5879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7146" marR="57146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FEAE2D41-B074-BE47-AE65-EF7D55EE1FAD}"/>
              </a:ext>
            </a:extLst>
          </p:cNvPr>
          <p:cNvSpPr/>
          <p:nvPr/>
        </p:nvSpPr>
        <p:spPr>
          <a:xfrm>
            <a:off x="8198928" y="4388393"/>
            <a:ext cx="1343025" cy="225793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2" name="Shape 177">
            <a:extLst>
              <a:ext uri="{FF2B5EF4-FFF2-40B4-BE49-F238E27FC236}">
                <a16:creationId xmlns:a16="http://schemas.microsoft.com/office/drawing/2014/main" id="{F15B02A1-995B-BE4F-B74A-F398252C79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0370156"/>
              </p:ext>
            </p:extLst>
          </p:nvPr>
        </p:nvGraphicFramePr>
        <p:xfrm>
          <a:off x="8349377" y="4647266"/>
          <a:ext cx="1018563" cy="174018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39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504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2917" marR="52917" marT="58797" marB="5879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2917" marR="52917" marT="58797" marB="5879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7146" marR="57146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04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2917" marR="52917" marT="58797" marB="5879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2917" marR="52917" marT="58797" marB="5879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7146" marR="57146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04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2917" marR="52917" marT="58797" marB="5879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2917" marR="52917" marT="58797" marB="5879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7146" marR="57146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04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2917" marR="52917" marT="58797" marB="5879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2917" marR="52917" marT="58797" marB="5879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7146" marR="57146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53" name="Shape 195">
            <a:extLst>
              <a:ext uri="{FF2B5EF4-FFF2-40B4-BE49-F238E27FC236}">
                <a16:creationId xmlns:a16="http://schemas.microsoft.com/office/drawing/2014/main" id="{0034EF5B-5741-1F48-97E5-F3E024D09660}"/>
              </a:ext>
            </a:extLst>
          </p:cNvPr>
          <p:cNvCxnSpPr/>
          <p:nvPr/>
        </p:nvCxnSpPr>
        <p:spPr>
          <a:xfrm>
            <a:off x="9031684" y="4647266"/>
            <a:ext cx="0" cy="1703860"/>
          </a:xfrm>
          <a:prstGeom prst="straightConnector1">
            <a:avLst/>
          </a:prstGeom>
          <a:noFill/>
          <a:ln w="7620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CAC87C85-68E5-8948-BB87-238BFAC10A99}"/>
              </a:ext>
            </a:extLst>
          </p:cNvPr>
          <p:cNvSpPr/>
          <p:nvPr/>
        </p:nvSpPr>
        <p:spPr>
          <a:xfrm>
            <a:off x="9790757" y="4388393"/>
            <a:ext cx="1343025" cy="225793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7" name="Shape 177">
            <a:extLst>
              <a:ext uri="{FF2B5EF4-FFF2-40B4-BE49-F238E27FC236}">
                <a16:creationId xmlns:a16="http://schemas.microsoft.com/office/drawing/2014/main" id="{484C1B63-BEF9-414B-B554-AAABBCFC4A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4349727"/>
              </p:ext>
            </p:extLst>
          </p:nvPr>
        </p:nvGraphicFramePr>
        <p:xfrm>
          <a:off x="9941206" y="4647266"/>
          <a:ext cx="1018563" cy="174018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39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504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2917" marR="52917" marT="58797" marB="5879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2917" marR="52917" marT="58797" marB="5879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7146" marR="57146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04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2917" marR="52917" marT="58797" marB="5879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2917" marR="52917" marT="58797" marB="5879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7146" marR="57146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04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2917" marR="52917" marT="58797" marB="5879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2917" marR="52917" marT="58797" marB="5879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7146" marR="57146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04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2917" marR="52917" marT="58797" marB="5879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2917" marR="52917" marT="58797" marB="5879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7146" marR="57146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8" name="Oval 57">
            <a:extLst>
              <a:ext uri="{FF2B5EF4-FFF2-40B4-BE49-F238E27FC236}">
                <a16:creationId xmlns:a16="http://schemas.microsoft.com/office/drawing/2014/main" id="{F64E3B97-3D92-E946-BB78-8928C5B89C70}"/>
              </a:ext>
            </a:extLst>
          </p:cNvPr>
          <p:cNvSpPr/>
          <p:nvPr/>
        </p:nvSpPr>
        <p:spPr>
          <a:xfrm>
            <a:off x="718332" y="5163832"/>
            <a:ext cx="342671" cy="3000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375151B6-2AA5-C74D-A8D5-01A1542D2391}"/>
              </a:ext>
            </a:extLst>
          </p:cNvPr>
          <p:cNvSpPr/>
          <p:nvPr/>
        </p:nvSpPr>
        <p:spPr>
          <a:xfrm>
            <a:off x="3012657" y="5193703"/>
            <a:ext cx="342671" cy="3000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CCA8E810-F337-C844-856A-3BEF0CA0856A}"/>
              </a:ext>
            </a:extLst>
          </p:cNvPr>
          <p:cNvSpPr/>
          <p:nvPr/>
        </p:nvSpPr>
        <p:spPr>
          <a:xfrm>
            <a:off x="5584928" y="5622006"/>
            <a:ext cx="342671" cy="3000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FB51D2F-C42C-8644-A6C7-0D7711AE8598}"/>
              </a:ext>
            </a:extLst>
          </p:cNvPr>
          <p:cNvSpPr/>
          <p:nvPr/>
        </p:nvSpPr>
        <p:spPr>
          <a:xfrm>
            <a:off x="10084267" y="4736190"/>
            <a:ext cx="342671" cy="3000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hape 180">
            <a:extLst>
              <a:ext uri="{FF2B5EF4-FFF2-40B4-BE49-F238E27FC236}">
                <a16:creationId xmlns:a16="http://schemas.microsoft.com/office/drawing/2014/main" id="{1806919D-D897-B548-A144-F97FE5E27395}"/>
              </a:ext>
            </a:extLst>
          </p:cNvPr>
          <p:cNvSpPr txBox="1"/>
          <p:nvPr/>
        </p:nvSpPr>
        <p:spPr>
          <a:xfrm rot="16200000">
            <a:off x="-234294" y="3382730"/>
            <a:ext cx="984698" cy="484462"/>
          </a:xfrm>
          <a:prstGeom prst="rect">
            <a:avLst/>
          </a:prstGeom>
          <a:noFill/>
          <a:ln>
            <a:noFill/>
          </a:ln>
        </p:spPr>
        <p:txBody>
          <a:bodyPr lIns="76188" tIns="38083" rIns="76188" bIns="38083" anchor="t" anchorCtr="0">
            <a:noAutofit/>
          </a:bodyPr>
          <a:lstStyle/>
          <a:p>
            <a:pPr algn="ctr">
              <a:buSzPct val="25000"/>
            </a:pPr>
            <a:r>
              <a:rPr lang="en-GB" sz="2333" b="1" dirty="0">
                <a:latin typeface="Calibri"/>
                <a:ea typeface="Calibri"/>
                <a:cs typeface="Calibri"/>
                <a:sym typeface="Calibri"/>
              </a:rPr>
              <a:t>Keys</a:t>
            </a:r>
          </a:p>
        </p:txBody>
      </p:sp>
    </p:spTree>
    <p:extLst>
      <p:ext uri="{BB962C8B-B14F-4D97-AF65-F5344CB8AC3E}">
        <p14:creationId xmlns:p14="http://schemas.microsoft.com/office/powerpoint/2010/main" val="426559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B63EE821-CB33-6A45-8F8D-45BD01A1F982}"/>
              </a:ext>
            </a:extLst>
          </p:cNvPr>
          <p:cNvSpPr/>
          <p:nvPr/>
        </p:nvSpPr>
        <p:spPr>
          <a:xfrm>
            <a:off x="407367" y="4406557"/>
            <a:ext cx="1343025" cy="225793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6A7D11-7CBA-7340-96B4-418B9D864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17" y="104274"/>
            <a:ext cx="11255265" cy="990599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Chord progression 2 </a:t>
            </a:r>
            <a:r>
              <a:rPr lang="en-US" sz="2400" b="1" dirty="0">
                <a:latin typeface="Bodoni 72 Smallcaps Book" pitchFamily="2" charset="0"/>
              </a:rPr>
              <a:t>‘IN NEW YORK YOU CAN BE A NEW MAN’</a:t>
            </a:r>
            <a:r>
              <a:rPr lang="en-US" sz="4800" b="1" dirty="0"/>
              <a:t>: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FDC3BA4-90F3-EF45-B0EC-B1131FE5B036}"/>
              </a:ext>
            </a:extLst>
          </p:cNvPr>
          <p:cNvSpPr/>
          <p:nvPr/>
        </p:nvSpPr>
        <p:spPr>
          <a:xfrm>
            <a:off x="409074" y="1179095"/>
            <a:ext cx="986589" cy="78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Bm</a:t>
            </a:r>
            <a:endParaRPr lang="en-US" sz="3600" b="1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ED02888-2EB1-F642-9754-0BDF2E744ED3}"/>
              </a:ext>
            </a:extLst>
          </p:cNvPr>
          <p:cNvSpPr/>
          <p:nvPr/>
        </p:nvSpPr>
        <p:spPr>
          <a:xfrm>
            <a:off x="2967789" y="1179095"/>
            <a:ext cx="986589" cy="78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G7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6EE6753-3240-EC4B-9DF1-2B19700467FD}"/>
              </a:ext>
            </a:extLst>
          </p:cNvPr>
          <p:cNvSpPr/>
          <p:nvPr/>
        </p:nvSpPr>
        <p:spPr>
          <a:xfrm>
            <a:off x="5526504" y="1179095"/>
            <a:ext cx="986589" cy="78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Em</a:t>
            </a:r>
            <a:endParaRPr lang="en-US" sz="3600" b="1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436B04C-B17E-E842-857A-8D617BED003F}"/>
              </a:ext>
            </a:extLst>
          </p:cNvPr>
          <p:cNvSpPr/>
          <p:nvPr/>
        </p:nvSpPr>
        <p:spPr>
          <a:xfrm>
            <a:off x="8085219" y="1155031"/>
            <a:ext cx="1225804" cy="78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F#</a:t>
            </a:r>
            <a:r>
              <a:rPr lang="en-US" sz="3600" b="1" baseline="30000" dirty="0" err="1"/>
              <a:t>sus</a:t>
            </a:r>
            <a:endParaRPr lang="en-US" sz="3600" b="1" baseline="300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391120B-41A5-4349-8B49-C73F241491D5}"/>
              </a:ext>
            </a:extLst>
          </p:cNvPr>
          <p:cNvSpPr/>
          <p:nvPr/>
        </p:nvSpPr>
        <p:spPr>
          <a:xfrm>
            <a:off x="9790757" y="1185110"/>
            <a:ext cx="1584825" cy="806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F#/A#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10CABD-DA6D-EC46-B3EE-9272EECA1B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504" y="2045369"/>
            <a:ext cx="6046372" cy="9429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7F515E-C7AB-EF42-8BB8-9B6582991B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83"/>
          <a:stretch/>
        </p:blipFill>
        <p:spPr>
          <a:xfrm>
            <a:off x="2967789" y="2045369"/>
            <a:ext cx="2558715" cy="9429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D7A48C-93AD-1A42-8F9B-C42BEA2EA5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83"/>
          <a:stretch/>
        </p:blipFill>
        <p:spPr>
          <a:xfrm>
            <a:off x="409074" y="2045369"/>
            <a:ext cx="2558715" cy="9429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F7B7A9-0290-3145-A0E2-680380A8F2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1" t="3451" r="33016" b="3451"/>
          <a:stretch/>
        </p:blipFill>
        <p:spPr>
          <a:xfrm>
            <a:off x="409074" y="3050211"/>
            <a:ext cx="2433069" cy="1299039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748F0004-6820-7342-932C-CB3C7045160B}"/>
              </a:ext>
            </a:extLst>
          </p:cNvPr>
          <p:cNvSpPr/>
          <p:nvPr/>
        </p:nvSpPr>
        <p:spPr>
          <a:xfrm>
            <a:off x="1850232" y="4014812"/>
            <a:ext cx="232568" cy="265088"/>
          </a:xfrm>
          <a:prstGeom prst="ellipse">
            <a:avLst/>
          </a:prstGeom>
          <a:solidFill>
            <a:schemeClr val="accent1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02B3116-D323-154C-8534-A4EAF31103CB}"/>
              </a:ext>
            </a:extLst>
          </p:cNvPr>
          <p:cNvSpPr/>
          <p:nvPr/>
        </p:nvSpPr>
        <p:spPr>
          <a:xfrm>
            <a:off x="1279379" y="3567997"/>
            <a:ext cx="232568" cy="265088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EA41111-CDDA-D84A-B550-D29AD5D6AFB0}"/>
              </a:ext>
            </a:extLst>
          </p:cNvPr>
          <p:cNvSpPr/>
          <p:nvPr/>
        </p:nvSpPr>
        <p:spPr>
          <a:xfrm>
            <a:off x="657100" y="4014812"/>
            <a:ext cx="232568" cy="265088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8EE32FB-E601-DF4C-9389-C08D8EF779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1" t="3451" r="33016" b="3451"/>
          <a:stretch/>
        </p:blipFill>
        <p:spPr>
          <a:xfrm>
            <a:off x="3043364" y="3050211"/>
            <a:ext cx="2433069" cy="1299039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916E3679-4963-A94A-9848-2E335BD0AF0E}"/>
              </a:ext>
            </a:extLst>
          </p:cNvPr>
          <p:cNvSpPr/>
          <p:nvPr/>
        </p:nvSpPr>
        <p:spPr>
          <a:xfrm>
            <a:off x="4478336" y="3984766"/>
            <a:ext cx="232568" cy="265088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77BC092-C728-CB47-8554-A7FF4559D99F}"/>
              </a:ext>
            </a:extLst>
          </p:cNvPr>
          <p:cNvSpPr/>
          <p:nvPr/>
        </p:nvSpPr>
        <p:spPr>
          <a:xfrm>
            <a:off x="4014578" y="3984766"/>
            <a:ext cx="232568" cy="265088"/>
          </a:xfrm>
          <a:prstGeom prst="ellipse">
            <a:avLst/>
          </a:prstGeom>
          <a:solidFill>
            <a:schemeClr val="accent1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B496019-CE11-484C-AD17-1485590EDE83}"/>
              </a:ext>
            </a:extLst>
          </p:cNvPr>
          <p:cNvSpPr/>
          <p:nvPr/>
        </p:nvSpPr>
        <p:spPr>
          <a:xfrm>
            <a:off x="3771422" y="3984766"/>
            <a:ext cx="232568" cy="265088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1FDD28C-F83C-A944-81C0-CF8F690DEB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1" t="3451" r="33016" b="3451"/>
          <a:stretch/>
        </p:blipFill>
        <p:spPr>
          <a:xfrm>
            <a:off x="5632855" y="3050211"/>
            <a:ext cx="2433069" cy="1299039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4AFE494D-1FE8-894C-9AC4-59582F0AB6F1}"/>
              </a:ext>
            </a:extLst>
          </p:cNvPr>
          <p:cNvSpPr/>
          <p:nvPr/>
        </p:nvSpPr>
        <p:spPr>
          <a:xfrm>
            <a:off x="7102454" y="4014812"/>
            <a:ext cx="232568" cy="265088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059C251-868A-CF4F-BDD6-17CE3D3CE4BF}"/>
              </a:ext>
            </a:extLst>
          </p:cNvPr>
          <p:cNvSpPr/>
          <p:nvPr/>
        </p:nvSpPr>
        <p:spPr>
          <a:xfrm>
            <a:off x="6112137" y="4019890"/>
            <a:ext cx="232568" cy="265088"/>
          </a:xfrm>
          <a:prstGeom prst="ellipse">
            <a:avLst/>
          </a:prstGeom>
          <a:solidFill>
            <a:schemeClr val="accent1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549D954-88C6-5F4B-AA4C-FD58646186DB}"/>
              </a:ext>
            </a:extLst>
          </p:cNvPr>
          <p:cNvSpPr/>
          <p:nvPr/>
        </p:nvSpPr>
        <p:spPr>
          <a:xfrm>
            <a:off x="6593872" y="4014812"/>
            <a:ext cx="232568" cy="265088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0B7797A0-F3F2-2742-A2C8-6422B070CD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1" t="3451" r="33016" b="3451"/>
          <a:stretch/>
        </p:blipFill>
        <p:spPr>
          <a:xfrm>
            <a:off x="8198928" y="3050212"/>
            <a:ext cx="1867228" cy="1079308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B923E9E8-8D57-D846-84F1-4C1880FB0AF6}"/>
              </a:ext>
            </a:extLst>
          </p:cNvPr>
          <p:cNvSpPr/>
          <p:nvPr/>
        </p:nvSpPr>
        <p:spPr>
          <a:xfrm>
            <a:off x="9311023" y="3874641"/>
            <a:ext cx="178481" cy="220249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C6EAA77-BAA7-164F-941B-673F0B694712}"/>
              </a:ext>
            </a:extLst>
          </p:cNvPr>
          <p:cNvSpPr/>
          <p:nvPr/>
        </p:nvSpPr>
        <p:spPr>
          <a:xfrm>
            <a:off x="8856653" y="3480047"/>
            <a:ext cx="178481" cy="220249"/>
          </a:xfrm>
          <a:prstGeom prst="ellipse">
            <a:avLst/>
          </a:prstGeom>
          <a:solidFill>
            <a:schemeClr val="accent1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15A0C53-6065-2F41-BCA8-C491484C67CB}"/>
              </a:ext>
            </a:extLst>
          </p:cNvPr>
          <p:cNvSpPr/>
          <p:nvPr/>
        </p:nvSpPr>
        <p:spPr>
          <a:xfrm>
            <a:off x="8305818" y="3479481"/>
            <a:ext cx="178481" cy="220249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CB8B2AF-911B-8044-811D-577E3846EC67}"/>
              </a:ext>
            </a:extLst>
          </p:cNvPr>
          <p:cNvGrpSpPr/>
          <p:nvPr/>
        </p:nvGrpSpPr>
        <p:grpSpPr>
          <a:xfrm>
            <a:off x="10136506" y="3050211"/>
            <a:ext cx="1829299" cy="1080080"/>
            <a:chOff x="9648030" y="4406557"/>
            <a:chExt cx="2433069" cy="1299039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6E349D51-2635-0F45-95DD-4D92886DD5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71" t="3451" r="33016" b="3451"/>
            <a:stretch/>
          </p:blipFill>
          <p:spPr>
            <a:xfrm>
              <a:off x="9648030" y="4406557"/>
              <a:ext cx="2433069" cy="1299039"/>
            </a:xfrm>
            <a:prstGeom prst="rect">
              <a:avLst/>
            </a:prstGeom>
          </p:spPr>
        </p:pic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1351260-F72E-C746-81B6-B2DE80D28FB9}"/>
                </a:ext>
              </a:extLst>
            </p:cNvPr>
            <p:cNvSpPr/>
            <p:nvPr/>
          </p:nvSpPr>
          <p:spPr>
            <a:xfrm>
              <a:off x="10484310" y="4923532"/>
              <a:ext cx="232568" cy="26508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9021C23-62DE-104C-9FBB-0D5FDA521BF1}"/>
                </a:ext>
              </a:extLst>
            </p:cNvPr>
            <p:cNvSpPr/>
            <p:nvPr/>
          </p:nvSpPr>
          <p:spPr>
            <a:xfrm>
              <a:off x="10972997" y="4923532"/>
              <a:ext cx="232568" cy="2650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31A0C14-7AE0-AF46-9356-29AF64B1AD76}"/>
                </a:ext>
              </a:extLst>
            </p:cNvPr>
            <p:cNvSpPr/>
            <p:nvPr/>
          </p:nvSpPr>
          <p:spPr>
            <a:xfrm>
              <a:off x="9763055" y="4924338"/>
              <a:ext cx="232568" cy="26508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3" name="Shape 177">
            <a:extLst>
              <a:ext uri="{FF2B5EF4-FFF2-40B4-BE49-F238E27FC236}">
                <a16:creationId xmlns:a16="http://schemas.microsoft.com/office/drawing/2014/main" id="{5CE4382F-6504-A54D-8699-4F0B158BF9AB}"/>
              </a:ext>
            </a:extLst>
          </p:cNvPr>
          <p:cNvGraphicFramePr/>
          <p:nvPr>
            <p:extLst/>
          </p:nvPr>
        </p:nvGraphicFramePr>
        <p:xfrm>
          <a:off x="569599" y="4647266"/>
          <a:ext cx="1018563" cy="174018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39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504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2917" marR="52917" marT="58797" marB="5879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2917" marR="52917" marT="58797" marB="5879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7146" marR="57146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04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2917" marR="52917" marT="58797" marB="5879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2917" marR="52917" marT="58797" marB="5879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7146" marR="57146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04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2917" marR="52917" marT="58797" marB="5879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2917" marR="52917" marT="58797" marB="5879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7146" marR="57146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04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2917" marR="52917" marT="58797" marB="5879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2917" marR="52917" marT="58797" marB="5879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7146" marR="57146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4" name="Shape 180">
            <a:extLst>
              <a:ext uri="{FF2B5EF4-FFF2-40B4-BE49-F238E27FC236}">
                <a16:creationId xmlns:a16="http://schemas.microsoft.com/office/drawing/2014/main" id="{0706B2AF-3254-2E4A-B4A9-9B7D998B6101}"/>
              </a:ext>
            </a:extLst>
          </p:cNvPr>
          <p:cNvSpPr txBox="1"/>
          <p:nvPr/>
        </p:nvSpPr>
        <p:spPr>
          <a:xfrm rot="16200000">
            <a:off x="-240205" y="5293293"/>
            <a:ext cx="984698" cy="484462"/>
          </a:xfrm>
          <a:prstGeom prst="rect">
            <a:avLst/>
          </a:prstGeom>
          <a:noFill/>
          <a:ln>
            <a:noFill/>
          </a:ln>
        </p:spPr>
        <p:txBody>
          <a:bodyPr lIns="76188" tIns="38083" rIns="76188" bIns="38083" anchor="t" anchorCtr="0">
            <a:noAutofit/>
          </a:bodyPr>
          <a:lstStyle/>
          <a:p>
            <a:pPr algn="ctr">
              <a:buSzPct val="25000"/>
            </a:pPr>
            <a:r>
              <a:rPr lang="en-GB" sz="2333" b="1" dirty="0">
                <a:latin typeface="Calibri"/>
                <a:ea typeface="Calibri"/>
                <a:cs typeface="Calibri"/>
                <a:sym typeface="Calibri"/>
              </a:rPr>
              <a:t>Bass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55FEBD2-E22D-2D44-9E4A-C340AF7486F8}"/>
              </a:ext>
            </a:extLst>
          </p:cNvPr>
          <p:cNvSpPr/>
          <p:nvPr/>
        </p:nvSpPr>
        <p:spPr>
          <a:xfrm>
            <a:off x="3036221" y="4424721"/>
            <a:ext cx="1343025" cy="225793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8" name="Shape 177">
            <a:extLst>
              <a:ext uri="{FF2B5EF4-FFF2-40B4-BE49-F238E27FC236}">
                <a16:creationId xmlns:a16="http://schemas.microsoft.com/office/drawing/2014/main" id="{482E8EF2-B437-9D49-9D2F-EEECE39D633A}"/>
              </a:ext>
            </a:extLst>
          </p:cNvPr>
          <p:cNvGraphicFramePr/>
          <p:nvPr>
            <p:extLst/>
          </p:nvPr>
        </p:nvGraphicFramePr>
        <p:xfrm>
          <a:off x="3186670" y="4683594"/>
          <a:ext cx="1018563" cy="174018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39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504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2917" marR="52917" marT="58797" marB="5879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2917" marR="52917" marT="58797" marB="5879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7146" marR="57146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04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2917" marR="52917" marT="58797" marB="5879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2917" marR="52917" marT="58797" marB="5879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7146" marR="57146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04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2917" marR="52917" marT="58797" marB="5879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2917" marR="52917" marT="58797" marB="5879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7146" marR="57146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04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2917" marR="52917" marT="58797" marB="5879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2917" marR="52917" marT="58797" marB="5879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7146" marR="57146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9" name="Rectangle 48">
            <a:extLst>
              <a:ext uri="{FF2B5EF4-FFF2-40B4-BE49-F238E27FC236}">
                <a16:creationId xmlns:a16="http://schemas.microsoft.com/office/drawing/2014/main" id="{59821363-8499-CE45-813D-1CECCFB8DB74}"/>
              </a:ext>
            </a:extLst>
          </p:cNvPr>
          <p:cNvSpPr/>
          <p:nvPr/>
        </p:nvSpPr>
        <p:spPr>
          <a:xfrm>
            <a:off x="5605815" y="4411118"/>
            <a:ext cx="1343025" cy="225793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0" name="Shape 177">
            <a:extLst>
              <a:ext uri="{FF2B5EF4-FFF2-40B4-BE49-F238E27FC236}">
                <a16:creationId xmlns:a16="http://schemas.microsoft.com/office/drawing/2014/main" id="{F6C018E8-D6F0-BF47-BF4E-0EF92916D303}"/>
              </a:ext>
            </a:extLst>
          </p:cNvPr>
          <p:cNvGraphicFramePr/>
          <p:nvPr>
            <p:extLst/>
          </p:nvPr>
        </p:nvGraphicFramePr>
        <p:xfrm>
          <a:off x="5756264" y="4669991"/>
          <a:ext cx="1018563" cy="174018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39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504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2917" marR="52917" marT="58797" marB="5879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2917" marR="52917" marT="58797" marB="5879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7146" marR="57146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04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2917" marR="52917" marT="58797" marB="5879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2917" marR="52917" marT="58797" marB="5879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7146" marR="57146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04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2917" marR="52917" marT="58797" marB="5879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2917" marR="52917" marT="58797" marB="5879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7146" marR="57146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04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2917" marR="52917" marT="58797" marB="5879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2917" marR="52917" marT="58797" marB="5879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7146" marR="57146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FEAE2D41-B074-BE47-AE65-EF7D55EE1FAD}"/>
              </a:ext>
            </a:extLst>
          </p:cNvPr>
          <p:cNvSpPr/>
          <p:nvPr/>
        </p:nvSpPr>
        <p:spPr>
          <a:xfrm>
            <a:off x="8198928" y="4388393"/>
            <a:ext cx="1343025" cy="225793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2" name="Shape 177">
            <a:extLst>
              <a:ext uri="{FF2B5EF4-FFF2-40B4-BE49-F238E27FC236}">
                <a16:creationId xmlns:a16="http://schemas.microsoft.com/office/drawing/2014/main" id="{F15B02A1-995B-BE4F-B74A-F398252C79DB}"/>
              </a:ext>
            </a:extLst>
          </p:cNvPr>
          <p:cNvGraphicFramePr/>
          <p:nvPr>
            <p:extLst/>
          </p:nvPr>
        </p:nvGraphicFramePr>
        <p:xfrm>
          <a:off x="8349377" y="4647266"/>
          <a:ext cx="1018563" cy="174018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39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504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2917" marR="52917" marT="58797" marB="5879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2917" marR="52917" marT="58797" marB="5879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7146" marR="57146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04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2917" marR="52917" marT="58797" marB="5879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2917" marR="52917" marT="58797" marB="5879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7146" marR="57146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04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2917" marR="52917" marT="58797" marB="5879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2917" marR="52917" marT="58797" marB="5879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7146" marR="57146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04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2917" marR="52917" marT="58797" marB="5879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2917" marR="52917" marT="58797" marB="5879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7146" marR="57146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53" name="Shape 195">
            <a:extLst>
              <a:ext uri="{FF2B5EF4-FFF2-40B4-BE49-F238E27FC236}">
                <a16:creationId xmlns:a16="http://schemas.microsoft.com/office/drawing/2014/main" id="{0034EF5B-5741-1F48-97E5-F3E024D09660}"/>
              </a:ext>
            </a:extLst>
          </p:cNvPr>
          <p:cNvCxnSpPr/>
          <p:nvPr/>
        </p:nvCxnSpPr>
        <p:spPr>
          <a:xfrm>
            <a:off x="5751622" y="4707614"/>
            <a:ext cx="0" cy="1703860"/>
          </a:xfrm>
          <a:prstGeom prst="straightConnector1">
            <a:avLst/>
          </a:prstGeom>
          <a:noFill/>
          <a:ln w="7620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CAC87C85-68E5-8948-BB87-238BFAC10A99}"/>
              </a:ext>
            </a:extLst>
          </p:cNvPr>
          <p:cNvSpPr/>
          <p:nvPr/>
        </p:nvSpPr>
        <p:spPr>
          <a:xfrm>
            <a:off x="9790757" y="4388393"/>
            <a:ext cx="1343025" cy="225793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7" name="Shape 177">
            <a:extLst>
              <a:ext uri="{FF2B5EF4-FFF2-40B4-BE49-F238E27FC236}">
                <a16:creationId xmlns:a16="http://schemas.microsoft.com/office/drawing/2014/main" id="{484C1B63-BEF9-414B-B554-AAABBCFC4A74}"/>
              </a:ext>
            </a:extLst>
          </p:cNvPr>
          <p:cNvGraphicFramePr/>
          <p:nvPr>
            <p:extLst/>
          </p:nvPr>
        </p:nvGraphicFramePr>
        <p:xfrm>
          <a:off x="9941206" y="4647266"/>
          <a:ext cx="1018563" cy="174018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39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504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2917" marR="52917" marT="58797" marB="5879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2917" marR="52917" marT="58797" marB="5879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7146" marR="57146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04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2917" marR="52917" marT="58797" marB="5879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2917" marR="52917" marT="58797" marB="5879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7146" marR="57146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04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2917" marR="52917" marT="58797" marB="5879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2917" marR="52917" marT="58797" marB="5879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7146" marR="57146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04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2917" marR="52917" marT="58797" marB="5879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2917" marR="52917" marT="58797" marB="58797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u="none" strike="noStrike" cap="none" baseline="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57146" marR="57146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8" name="Oval 57">
            <a:extLst>
              <a:ext uri="{FF2B5EF4-FFF2-40B4-BE49-F238E27FC236}">
                <a16:creationId xmlns:a16="http://schemas.microsoft.com/office/drawing/2014/main" id="{F64E3B97-3D92-E946-BB78-8928C5B89C70}"/>
              </a:ext>
            </a:extLst>
          </p:cNvPr>
          <p:cNvSpPr/>
          <p:nvPr/>
        </p:nvSpPr>
        <p:spPr>
          <a:xfrm>
            <a:off x="718332" y="5163832"/>
            <a:ext cx="342671" cy="3000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375151B6-2AA5-C74D-A8D5-01A1542D2391}"/>
              </a:ext>
            </a:extLst>
          </p:cNvPr>
          <p:cNvSpPr/>
          <p:nvPr/>
        </p:nvSpPr>
        <p:spPr>
          <a:xfrm>
            <a:off x="3010693" y="5635609"/>
            <a:ext cx="342671" cy="3000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CCA8E810-F337-C844-856A-3BEF0CA0856A}"/>
              </a:ext>
            </a:extLst>
          </p:cNvPr>
          <p:cNvSpPr/>
          <p:nvPr/>
        </p:nvSpPr>
        <p:spPr>
          <a:xfrm>
            <a:off x="8188052" y="5136428"/>
            <a:ext cx="342671" cy="3000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FB51D2F-C42C-8644-A6C7-0D7711AE8598}"/>
              </a:ext>
            </a:extLst>
          </p:cNvPr>
          <p:cNvSpPr/>
          <p:nvPr/>
        </p:nvSpPr>
        <p:spPr>
          <a:xfrm>
            <a:off x="10084267" y="4736190"/>
            <a:ext cx="342671" cy="3000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hape 180">
            <a:extLst>
              <a:ext uri="{FF2B5EF4-FFF2-40B4-BE49-F238E27FC236}">
                <a16:creationId xmlns:a16="http://schemas.microsoft.com/office/drawing/2014/main" id="{1806919D-D897-B548-A144-F97FE5E27395}"/>
              </a:ext>
            </a:extLst>
          </p:cNvPr>
          <p:cNvSpPr txBox="1"/>
          <p:nvPr/>
        </p:nvSpPr>
        <p:spPr>
          <a:xfrm rot="16200000">
            <a:off x="-234294" y="3382730"/>
            <a:ext cx="984698" cy="484462"/>
          </a:xfrm>
          <a:prstGeom prst="rect">
            <a:avLst/>
          </a:prstGeom>
          <a:noFill/>
          <a:ln>
            <a:noFill/>
          </a:ln>
        </p:spPr>
        <p:txBody>
          <a:bodyPr lIns="76188" tIns="38083" rIns="76188" bIns="38083" anchor="t" anchorCtr="0">
            <a:noAutofit/>
          </a:bodyPr>
          <a:lstStyle/>
          <a:p>
            <a:pPr algn="ctr">
              <a:buSzPct val="25000"/>
            </a:pPr>
            <a:r>
              <a:rPr lang="en-GB" sz="2333" b="1" dirty="0">
                <a:latin typeface="Calibri"/>
                <a:ea typeface="Calibri"/>
                <a:cs typeface="Calibri"/>
                <a:sym typeface="Calibri"/>
              </a:rPr>
              <a:t>Keys</a:t>
            </a:r>
          </a:p>
        </p:txBody>
      </p:sp>
    </p:spTree>
    <p:extLst>
      <p:ext uri="{BB962C8B-B14F-4D97-AF65-F5344CB8AC3E}">
        <p14:creationId xmlns:p14="http://schemas.microsoft.com/office/powerpoint/2010/main" val="1001607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F20B1-B6F8-CC46-A87D-33314FBC8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618" y="335585"/>
            <a:ext cx="10131425" cy="689811"/>
          </a:xfrm>
        </p:spPr>
        <p:txBody>
          <a:bodyPr/>
          <a:lstStyle/>
          <a:p>
            <a:r>
              <a:rPr lang="en-US" dirty="0"/>
              <a:t>The ascending bass line (2 beats per chord)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26B4173-E143-1149-9285-65529ED1B520}"/>
              </a:ext>
            </a:extLst>
          </p:cNvPr>
          <p:cNvSpPr/>
          <p:nvPr/>
        </p:nvSpPr>
        <p:spPr>
          <a:xfrm>
            <a:off x="202649" y="2747202"/>
            <a:ext cx="1404285" cy="7820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</a:rPr>
              <a:t>Bm</a:t>
            </a:r>
            <a:r>
              <a:rPr lang="en-US" sz="3600" b="1" dirty="0">
                <a:solidFill>
                  <a:schemeClr val="bg1"/>
                </a:solidFill>
              </a:rPr>
              <a:t>/D</a:t>
            </a:r>
            <a:endParaRPr lang="en-US" sz="3600" b="1" baseline="30000" dirty="0">
              <a:solidFill>
                <a:schemeClr val="bg1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E576190-553E-A94B-ADA9-67F80BD9B1C7}"/>
              </a:ext>
            </a:extLst>
          </p:cNvPr>
          <p:cNvSpPr/>
          <p:nvPr/>
        </p:nvSpPr>
        <p:spPr>
          <a:xfrm>
            <a:off x="2167465" y="2723138"/>
            <a:ext cx="1253767" cy="80611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</a:rPr>
              <a:t>Em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49AF08-025B-024F-9CEA-20B1945F20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1" t="3451" r="33016" b="3451"/>
          <a:stretch/>
        </p:blipFill>
        <p:spPr>
          <a:xfrm>
            <a:off x="200150" y="1602028"/>
            <a:ext cx="1867228" cy="107930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ADA6CD5-AB29-8047-90AC-C798AADF49B6}"/>
              </a:ext>
            </a:extLst>
          </p:cNvPr>
          <p:cNvSpPr/>
          <p:nvPr/>
        </p:nvSpPr>
        <p:spPr>
          <a:xfrm>
            <a:off x="1312245" y="2426457"/>
            <a:ext cx="178481" cy="220249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B14E490-CDD0-FE45-A4BA-4B5B20693B81}"/>
              </a:ext>
            </a:extLst>
          </p:cNvPr>
          <p:cNvSpPr/>
          <p:nvPr/>
        </p:nvSpPr>
        <p:spPr>
          <a:xfrm>
            <a:off x="386378" y="2417634"/>
            <a:ext cx="178481" cy="220249"/>
          </a:xfrm>
          <a:prstGeom prst="ellipse">
            <a:avLst/>
          </a:prstGeom>
          <a:solidFill>
            <a:schemeClr val="accent1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BE635C8-566B-B446-A4EC-D8117AB687AE}"/>
              </a:ext>
            </a:extLst>
          </p:cNvPr>
          <p:cNvSpPr/>
          <p:nvPr/>
        </p:nvSpPr>
        <p:spPr>
          <a:xfrm>
            <a:off x="849974" y="2031297"/>
            <a:ext cx="178481" cy="220249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BBDACBF-9090-EB43-9EC5-1135716FB768}"/>
              </a:ext>
            </a:extLst>
          </p:cNvPr>
          <p:cNvGrpSpPr/>
          <p:nvPr/>
        </p:nvGrpSpPr>
        <p:grpSpPr>
          <a:xfrm>
            <a:off x="2194879" y="1602027"/>
            <a:ext cx="1829299" cy="1080080"/>
            <a:chOff x="9648030" y="4406557"/>
            <a:chExt cx="2433069" cy="129903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A991CFE-0C03-6B4D-A356-D2138AD3F4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71" t="3451" r="33016" b="3451"/>
            <a:stretch/>
          </p:blipFill>
          <p:spPr>
            <a:xfrm>
              <a:off x="9648030" y="4406557"/>
              <a:ext cx="2433069" cy="1299039"/>
            </a:xfrm>
            <a:prstGeom prst="rect">
              <a:avLst/>
            </a:pr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B64957E-7224-4E4F-9922-D6D2E7634D56}"/>
                </a:ext>
              </a:extLst>
            </p:cNvPr>
            <p:cNvSpPr/>
            <p:nvPr/>
          </p:nvSpPr>
          <p:spPr>
            <a:xfrm>
              <a:off x="11111429" y="5353135"/>
              <a:ext cx="232568" cy="26508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4E1D739-734A-F544-B16F-F1C31E859E16}"/>
                </a:ext>
              </a:extLst>
            </p:cNvPr>
            <p:cNvSpPr/>
            <p:nvPr/>
          </p:nvSpPr>
          <p:spPr>
            <a:xfrm>
              <a:off x="10117845" y="5353135"/>
              <a:ext cx="232568" cy="2650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42C9C9B-4F6F-7849-BEA1-CD52FC79B0FE}"/>
                </a:ext>
              </a:extLst>
            </p:cNvPr>
            <p:cNvSpPr/>
            <p:nvPr/>
          </p:nvSpPr>
          <p:spPr>
            <a:xfrm>
              <a:off x="10618216" y="5336755"/>
              <a:ext cx="232568" cy="26508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D86C727-661B-4740-AEE4-95034782699B}"/>
              </a:ext>
            </a:extLst>
          </p:cNvPr>
          <p:cNvSpPr/>
          <p:nvPr/>
        </p:nvSpPr>
        <p:spPr>
          <a:xfrm>
            <a:off x="8055813" y="2729284"/>
            <a:ext cx="1173154" cy="7820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D/A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83E500A-0F2C-0D46-9CFC-3F2023CFBCCA}"/>
              </a:ext>
            </a:extLst>
          </p:cNvPr>
          <p:cNvSpPr/>
          <p:nvPr/>
        </p:nvSpPr>
        <p:spPr>
          <a:xfrm>
            <a:off x="6044006" y="2729284"/>
            <a:ext cx="1449626" cy="7820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Em/G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B12F25AD-A049-2341-AEBD-A4AF56EFE0AA}"/>
              </a:ext>
            </a:extLst>
          </p:cNvPr>
          <p:cNvSpPr/>
          <p:nvPr/>
        </p:nvSpPr>
        <p:spPr>
          <a:xfrm>
            <a:off x="9896307" y="2731211"/>
            <a:ext cx="1584825" cy="80611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F#/A#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6CF1A27-24AE-FC4F-81F3-3D4AA47705F4}"/>
              </a:ext>
            </a:extLst>
          </p:cNvPr>
          <p:cNvGrpSpPr/>
          <p:nvPr/>
        </p:nvGrpSpPr>
        <p:grpSpPr>
          <a:xfrm>
            <a:off x="9922521" y="1621843"/>
            <a:ext cx="1829299" cy="1080080"/>
            <a:chOff x="9648030" y="4406557"/>
            <a:chExt cx="2433069" cy="129903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6C77E1A-9416-3644-9210-ABD18FBE41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71" t="3451" r="33016" b="3451"/>
            <a:stretch/>
          </p:blipFill>
          <p:spPr>
            <a:xfrm>
              <a:off x="9648030" y="4406557"/>
              <a:ext cx="2433069" cy="1299039"/>
            </a:xfrm>
            <a:prstGeom prst="rect">
              <a:avLst/>
            </a:prstGeom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06C7892-0858-7348-96D9-3EC274F02C84}"/>
                </a:ext>
              </a:extLst>
            </p:cNvPr>
            <p:cNvSpPr/>
            <p:nvPr/>
          </p:nvSpPr>
          <p:spPr>
            <a:xfrm>
              <a:off x="10484310" y="4923532"/>
              <a:ext cx="232568" cy="26508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21703E6-4A96-4341-B17A-CF070276D6BC}"/>
                </a:ext>
              </a:extLst>
            </p:cNvPr>
            <p:cNvSpPr/>
            <p:nvPr/>
          </p:nvSpPr>
          <p:spPr>
            <a:xfrm>
              <a:off x="10972997" y="4923532"/>
              <a:ext cx="232568" cy="2650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2BDA9B7-824F-3541-992D-51C2A8E97C3B}"/>
                </a:ext>
              </a:extLst>
            </p:cNvPr>
            <p:cNvSpPr/>
            <p:nvPr/>
          </p:nvSpPr>
          <p:spPr>
            <a:xfrm>
              <a:off x="9763055" y="4924338"/>
              <a:ext cx="232568" cy="26508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D6497B44-64B5-2B46-BD0B-0B2571A1E9B5}"/>
              </a:ext>
            </a:extLst>
          </p:cNvPr>
          <p:cNvSpPr/>
          <p:nvPr/>
        </p:nvSpPr>
        <p:spPr>
          <a:xfrm>
            <a:off x="4141670" y="2707147"/>
            <a:ext cx="1566106" cy="7820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</a:rPr>
              <a:t>Bm</a:t>
            </a:r>
            <a:r>
              <a:rPr lang="en-US" sz="3600" b="1" dirty="0">
                <a:solidFill>
                  <a:schemeClr val="bg1"/>
                </a:solidFill>
              </a:rPr>
              <a:t>/F#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0A662C0-92EA-0E42-8858-70A997DC9B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1" t="3451" r="33016" b="3451"/>
          <a:stretch/>
        </p:blipFill>
        <p:spPr>
          <a:xfrm>
            <a:off x="4122340" y="1602027"/>
            <a:ext cx="1867228" cy="1079308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92D10331-2FBC-BC45-A1D5-ACF9B3EF1B80}"/>
              </a:ext>
            </a:extLst>
          </p:cNvPr>
          <p:cNvSpPr/>
          <p:nvPr/>
        </p:nvSpPr>
        <p:spPr>
          <a:xfrm>
            <a:off x="4309679" y="2389055"/>
            <a:ext cx="178481" cy="220249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4BFE850-E214-C94F-A2F7-995D29666F64}"/>
              </a:ext>
            </a:extLst>
          </p:cNvPr>
          <p:cNvSpPr/>
          <p:nvPr/>
        </p:nvSpPr>
        <p:spPr>
          <a:xfrm>
            <a:off x="4747327" y="2056982"/>
            <a:ext cx="178481" cy="220249"/>
          </a:xfrm>
          <a:prstGeom prst="ellipse">
            <a:avLst/>
          </a:prstGeom>
          <a:solidFill>
            <a:schemeClr val="accent1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3A61274-714A-0D45-A379-9802DD26CD5F}"/>
              </a:ext>
            </a:extLst>
          </p:cNvPr>
          <p:cNvSpPr/>
          <p:nvPr/>
        </p:nvSpPr>
        <p:spPr>
          <a:xfrm>
            <a:off x="5244135" y="2385138"/>
            <a:ext cx="178481" cy="220249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B32F0D-D07B-1E4B-9BAD-F44B40B98E4F}"/>
              </a:ext>
            </a:extLst>
          </p:cNvPr>
          <p:cNvGrpSpPr/>
          <p:nvPr/>
        </p:nvGrpSpPr>
        <p:grpSpPr>
          <a:xfrm>
            <a:off x="6085890" y="1616379"/>
            <a:ext cx="1829299" cy="1080080"/>
            <a:chOff x="9648030" y="4406557"/>
            <a:chExt cx="2433069" cy="1299039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78A55A4-2FB4-7441-89F2-EF5661C576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71" t="3451" r="33016" b="3451"/>
            <a:stretch/>
          </p:blipFill>
          <p:spPr>
            <a:xfrm>
              <a:off x="9648030" y="4406557"/>
              <a:ext cx="2433069" cy="1299039"/>
            </a:xfrm>
            <a:prstGeom prst="rect">
              <a:avLst/>
            </a:prstGeom>
          </p:spPr>
        </p:pic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D2469BD-3A14-A84E-8871-7274EAC21308}"/>
                </a:ext>
              </a:extLst>
            </p:cNvPr>
            <p:cNvSpPr/>
            <p:nvPr/>
          </p:nvSpPr>
          <p:spPr>
            <a:xfrm>
              <a:off x="11111429" y="5353135"/>
              <a:ext cx="232568" cy="26508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61FD01B-4CC0-1E4A-A11C-BEEAD831EB4B}"/>
                </a:ext>
              </a:extLst>
            </p:cNvPr>
            <p:cNvSpPr/>
            <p:nvPr/>
          </p:nvSpPr>
          <p:spPr>
            <a:xfrm>
              <a:off x="10605985" y="5350891"/>
              <a:ext cx="232568" cy="2650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1017385-C7B3-2E49-85D1-8887D500388A}"/>
                </a:ext>
              </a:extLst>
            </p:cNvPr>
            <p:cNvSpPr/>
            <p:nvPr/>
          </p:nvSpPr>
          <p:spPr>
            <a:xfrm>
              <a:off x="10128572" y="5336755"/>
              <a:ext cx="232568" cy="26508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7A3C4D3-F7DC-7540-8B88-1267444CB737}"/>
              </a:ext>
            </a:extLst>
          </p:cNvPr>
          <p:cNvGrpSpPr/>
          <p:nvPr/>
        </p:nvGrpSpPr>
        <p:grpSpPr>
          <a:xfrm>
            <a:off x="7997636" y="1627067"/>
            <a:ext cx="1829295" cy="1080080"/>
            <a:chOff x="9648030" y="4406557"/>
            <a:chExt cx="2433069" cy="1299039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0F0AD8D-628E-C243-A444-6197131120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71" t="3451" r="33016" b="3451"/>
            <a:stretch/>
          </p:blipFill>
          <p:spPr>
            <a:xfrm>
              <a:off x="9648030" y="4406557"/>
              <a:ext cx="2433069" cy="1299039"/>
            </a:xfrm>
            <a:prstGeom prst="rect">
              <a:avLst/>
            </a:prstGeom>
          </p:spPr>
        </p:pic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631FD66-C2ED-354D-8105-7819004D481E}"/>
                </a:ext>
              </a:extLst>
            </p:cNvPr>
            <p:cNvSpPr/>
            <p:nvPr/>
          </p:nvSpPr>
          <p:spPr>
            <a:xfrm>
              <a:off x="9911550" y="5368837"/>
              <a:ext cx="232567" cy="26508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B4C6BA3-BECE-E34F-BBC0-03DFF126BB43}"/>
                </a:ext>
              </a:extLst>
            </p:cNvPr>
            <p:cNvSpPr/>
            <p:nvPr/>
          </p:nvSpPr>
          <p:spPr>
            <a:xfrm>
              <a:off x="10872772" y="5338036"/>
              <a:ext cx="232567" cy="2650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4D0C38F-AD9F-2B4C-8263-10F02F95EDEA}"/>
                </a:ext>
              </a:extLst>
            </p:cNvPr>
            <p:cNvSpPr/>
            <p:nvPr/>
          </p:nvSpPr>
          <p:spPr>
            <a:xfrm>
              <a:off x="10523446" y="4936840"/>
              <a:ext cx="232569" cy="26508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723E64DD-5D0E-F942-9485-C71857E3880B}"/>
              </a:ext>
            </a:extLst>
          </p:cNvPr>
          <p:cNvSpPr/>
          <p:nvPr/>
        </p:nvSpPr>
        <p:spPr>
          <a:xfrm>
            <a:off x="219480" y="5432821"/>
            <a:ext cx="986589" cy="7820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</a:rPr>
              <a:t>Bm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0B7F1423-1EC0-9D49-88B4-27E721A55154}"/>
              </a:ext>
            </a:extLst>
          </p:cNvPr>
          <p:cNvSpPr/>
          <p:nvPr/>
        </p:nvSpPr>
        <p:spPr>
          <a:xfrm>
            <a:off x="6054332" y="5461206"/>
            <a:ext cx="1226891" cy="7820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Em7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B23F564E-5D33-AC4D-8736-CBB53C476380}"/>
              </a:ext>
            </a:extLst>
          </p:cNvPr>
          <p:cNvSpPr/>
          <p:nvPr/>
        </p:nvSpPr>
        <p:spPr>
          <a:xfrm>
            <a:off x="7964083" y="5461206"/>
            <a:ext cx="1356613" cy="80611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</a:rPr>
              <a:t>Em</a:t>
            </a:r>
            <a:r>
              <a:rPr lang="en-US" sz="3600" b="1" dirty="0">
                <a:solidFill>
                  <a:schemeClr val="bg1"/>
                </a:solidFill>
              </a:rPr>
              <a:t>/G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D765D66-CDAB-344C-BA90-310BC686F0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1" t="3451" r="33016" b="3451"/>
          <a:stretch/>
        </p:blipFill>
        <p:spPr>
          <a:xfrm>
            <a:off x="200150" y="4327701"/>
            <a:ext cx="1867228" cy="1079308"/>
          </a:xfrm>
          <a:prstGeom prst="rect">
            <a:avLst/>
          </a:prstGeom>
        </p:spPr>
      </p:pic>
      <p:sp>
        <p:nvSpPr>
          <p:cNvPr id="42" name="Oval 41">
            <a:extLst>
              <a:ext uri="{FF2B5EF4-FFF2-40B4-BE49-F238E27FC236}">
                <a16:creationId xmlns:a16="http://schemas.microsoft.com/office/drawing/2014/main" id="{92C851B0-D939-F64A-A6A6-4BAF96A75706}"/>
              </a:ext>
            </a:extLst>
          </p:cNvPr>
          <p:cNvSpPr/>
          <p:nvPr/>
        </p:nvSpPr>
        <p:spPr>
          <a:xfrm>
            <a:off x="387489" y="5114729"/>
            <a:ext cx="178481" cy="220249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62CE780-8AD6-ED41-96EC-68E8DC782FBA}"/>
              </a:ext>
            </a:extLst>
          </p:cNvPr>
          <p:cNvSpPr/>
          <p:nvPr/>
        </p:nvSpPr>
        <p:spPr>
          <a:xfrm>
            <a:off x="1309902" y="5119656"/>
            <a:ext cx="178481" cy="220249"/>
          </a:xfrm>
          <a:prstGeom prst="ellipse">
            <a:avLst/>
          </a:prstGeom>
          <a:solidFill>
            <a:schemeClr val="accent1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724879E-CE0F-F041-8E14-CE6EA6442BFB}"/>
              </a:ext>
            </a:extLst>
          </p:cNvPr>
          <p:cNvSpPr/>
          <p:nvPr/>
        </p:nvSpPr>
        <p:spPr>
          <a:xfrm>
            <a:off x="867432" y="4705205"/>
            <a:ext cx="178481" cy="220249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0F2FDDC-C4B3-CC4C-8B4B-1AC0916A2E1C}"/>
              </a:ext>
            </a:extLst>
          </p:cNvPr>
          <p:cNvGrpSpPr/>
          <p:nvPr/>
        </p:nvGrpSpPr>
        <p:grpSpPr>
          <a:xfrm>
            <a:off x="6093541" y="4334959"/>
            <a:ext cx="1829299" cy="1080080"/>
            <a:chOff x="9648030" y="4406557"/>
            <a:chExt cx="2433069" cy="1299039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803358A-D0E5-7E4D-8C11-002BF5DA6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71" t="3451" r="33016" b="3451"/>
            <a:stretch/>
          </p:blipFill>
          <p:spPr>
            <a:xfrm>
              <a:off x="9648030" y="4406557"/>
              <a:ext cx="2433069" cy="1299039"/>
            </a:xfrm>
            <a:prstGeom prst="rect">
              <a:avLst/>
            </a:prstGeom>
          </p:spPr>
        </p:pic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B7C2A9AD-0C87-9342-8DA2-BCAF81ABF107}"/>
                </a:ext>
              </a:extLst>
            </p:cNvPr>
            <p:cNvSpPr/>
            <p:nvPr/>
          </p:nvSpPr>
          <p:spPr>
            <a:xfrm>
              <a:off x="11111429" y="5353135"/>
              <a:ext cx="232568" cy="26508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9A650D5-0D36-A54C-8FDC-B9DE9803AD0B}"/>
                </a:ext>
              </a:extLst>
            </p:cNvPr>
            <p:cNvSpPr/>
            <p:nvPr/>
          </p:nvSpPr>
          <p:spPr>
            <a:xfrm>
              <a:off x="10117845" y="5353135"/>
              <a:ext cx="232568" cy="2650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9E5F23FC-54A8-F241-B85B-594C27D974F0}"/>
                </a:ext>
              </a:extLst>
            </p:cNvPr>
            <p:cNvSpPr/>
            <p:nvPr/>
          </p:nvSpPr>
          <p:spPr>
            <a:xfrm>
              <a:off x="10618216" y="5336755"/>
              <a:ext cx="232568" cy="26508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6AAE8CAE-4BA5-EE41-85DB-9F15AD258994}"/>
              </a:ext>
            </a:extLst>
          </p:cNvPr>
          <p:cNvSpPr/>
          <p:nvPr/>
        </p:nvSpPr>
        <p:spPr>
          <a:xfrm>
            <a:off x="2132604" y="5451964"/>
            <a:ext cx="1605903" cy="7820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</a:rPr>
              <a:t>Bm</a:t>
            </a:r>
            <a:r>
              <a:rPr lang="en-US" sz="3600" b="1" dirty="0">
                <a:solidFill>
                  <a:schemeClr val="bg1"/>
                </a:solidFill>
              </a:rPr>
              <a:t>/C#</a:t>
            </a:r>
            <a:endParaRPr lang="en-US" sz="3600" b="1" baseline="30000" dirty="0">
              <a:solidFill>
                <a:schemeClr val="bg1"/>
              </a:solidFill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37F0F40E-F8C3-824E-9C94-D1AD078C3883}"/>
              </a:ext>
            </a:extLst>
          </p:cNvPr>
          <p:cNvSpPr/>
          <p:nvPr/>
        </p:nvSpPr>
        <p:spPr>
          <a:xfrm>
            <a:off x="7553871" y="5114615"/>
            <a:ext cx="174856" cy="220406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FCE4A11D-6CEE-4844-B3E0-91BC0EA7C1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1" t="3451" r="33016" b="3451"/>
          <a:stretch/>
        </p:blipFill>
        <p:spPr>
          <a:xfrm>
            <a:off x="2167465" y="4321687"/>
            <a:ext cx="1867228" cy="1079308"/>
          </a:xfrm>
          <a:prstGeom prst="rect">
            <a:avLst/>
          </a:prstGeom>
        </p:spPr>
      </p:pic>
      <p:sp>
        <p:nvSpPr>
          <p:cNvPr id="56" name="Oval 55">
            <a:extLst>
              <a:ext uri="{FF2B5EF4-FFF2-40B4-BE49-F238E27FC236}">
                <a16:creationId xmlns:a16="http://schemas.microsoft.com/office/drawing/2014/main" id="{82D646F7-33B4-C54B-A50D-92A35DC2AABB}"/>
              </a:ext>
            </a:extLst>
          </p:cNvPr>
          <p:cNvSpPr/>
          <p:nvPr/>
        </p:nvSpPr>
        <p:spPr>
          <a:xfrm>
            <a:off x="3271327" y="5109889"/>
            <a:ext cx="178481" cy="220249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CE077DD7-8FBC-A546-87EA-63B5A1391E62}"/>
              </a:ext>
            </a:extLst>
          </p:cNvPr>
          <p:cNvSpPr/>
          <p:nvPr/>
        </p:nvSpPr>
        <p:spPr>
          <a:xfrm>
            <a:off x="3560026" y="4699190"/>
            <a:ext cx="178481" cy="220249"/>
          </a:xfrm>
          <a:prstGeom prst="ellipse">
            <a:avLst/>
          </a:prstGeom>
          <a:solidFill>
            <a:schemeClr val="accent1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5B79C6D0-281E-8841-9EB5-924C11A29D54}"/>
              </a:ext>
            </a:extLst>
          </p:cNvPr>
          <p:cNvSpPr/>
          <p:nvPr/>
        </p:nvSpPr>
        <p:spPr>
          <a:xfrm>
            <a:off x="2834747" y="4699191"/>
            <a:ext cx="178481" cy="220249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1C21A450-8089-E944-96DC-888105437A7E}"/>
              </a:ext>
            </a:extLst>
          </p:cNvPr>
          <p:cNvSpPr/>
          <p:nvPr/>
        </p:nvSpPr>
        <p:spPr>
          <a:xfrm>
            <a:off x="4141779" y="5470302"/>
            <a:ext cx="1404285" cy="7820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</a:rPr>
              <a:t>Bm</a:t>
            </a:r>
            <a:r>
              <a:rPr lang="en-US" sz="3600" b="1" dirty="0">
                <a:solidFill>
                  <a:schemeClr val="bg1"/>
                </a:solidFill>
              </a:rPr>
              <a:t>/D</a:t>
            </a:r>
            <a:endParaRPr lang="en-US" sz="3600" b="1" baseline="30000" dirty="0">
              <a:solidFill>
                <a:schemeClr val="bg1"/>
              </a:solidFill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29CB5E24-E554-8B48-BAC2-A493264182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1" t="3451" r="33016" b="3451"/>
          <a:stretch/>
        </p:blipFill>
        <p:spPr>
          <a:xfrm>
            <a:off x="4139280" y="4325128"/>
            <a:ext cx="1867228" cy="1079308"/>
          </a:xfrm>
          <a:prstGeom prst="rect">
            <a:avLst/>
          </a:prstGeom>
        </p:spPr>
      </p:pic>
      <p:sp>
        <p:nvSpPr>
          <p:cNvPr id="61" name="Oval 60">
            <a:extLst>
              <a:ext uri="{FF2B5EF4-FFF2-40B4-BE49-F238E27FC236}">
                <a16:creationId xmlns:a16="http://schemas.microsoft.com/office/drawing/2014/main" id="{5E270677-3691-C545-97F1-94323DA149EC}"/>
              </a:ext>
            </a:extLst>
          </p:cNvPr>
          <p:cNvSpPr/>
          <p:nvPr/>
        </p:nvSpPr>
        <p:spPr>
          <a:xfrm>
            <a:off x="5251375" y="5149557"/>
            <a:ext cx="178481" cy="220249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2FFA96D-A876-5B48-904A-7B5DCA790B06}"/>
              </a:ext>
            </a:extLst>
          </p:cNvPr>
          <p:cNvSpPr/>
          <p:nvPr/>
        </p:nvSpPr>
        <p:spPr>
          <a:xfrm>
            <a:off x="4325508" y="5140734"/>
            <a:ext cx="178481" cy="220249"/>
          </a:xfrm>
          <a:prstGeom prst="ellipse">
            <a:avLst/>
          </a:prstGeom>
          <a:solidFill>
            <a:schemeClr val="accent1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B3CA2C35-DF63-B645-9928-D580BDD3670A}"/>
              </a:ext>
            </a:extLst>
          </p:cNvPr>
          <p:cNvSpPr/>
          <p:nvPr/>
        </p:nvSpPr>
        <p:spPr>
          <a:xfrm>
            <a:off x="4789104" y="4754397"/>
            <a:ext cx="178481" cy="220249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5CED415-34EE-A341-8568-A9F18868F826}"/>
              </a:ext>
            </a:extLst>
          </p:cNvPr>
          <p:cNvGrpSpPr/>
          <p:nvPr/>
        </p:nvGrpSpPr>
        <p:grpSpPr>
          <a:xfrm>
            <a:off x="8017960" y="4321687"/>
            <a:ext cx="1829299" cy="1080080"/>
            <a:chOff x="9648030" y="4406557"/>
            <a:chExt cx="2433069" cy="1299039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F8042C7E-BAE9-E340-AF32-B8D24B2362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71" t="3451" r="33016" b="3451"/>
            <a:stretch/>
          </p:blipFill>
          <p:spPr>
            <a:xfrm>
              <a:off x="9648030" y="4406557"/>
              <a:ext cx="2433069" cy="1299039"/>
            </a:xfrm>
            <a:prstGeom prst="rect">
              <a:avLst/>
            </a:prstGeom>
          </p:spPr>
        </p:pic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A61CC7DC-8FA6-5C41-84B5-093B433E031B}"/>
                </a:ext>
              </a:extLst>
            </p:cNvPr>
            <p:cNvSpPr/>
            <p:nvPr/>
          </p:nvSpPr>
          <p:spPr>
            <a:xfrm>
              <a:off x="11111429" y="5353135"/>
              <a:ext cx="232568" cy="26508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8810AAA-BDF8-0B42-ADFF-CEABB6B12789}"/>
                </a:ext>
              </a:extLst>
            </p:cNvPr>
            <p:cNvSpPr/>
            <p:nvPr/>
          </p:nvSpPr>
          <p:spPr>
            <a:xfrm>
              <a:off x="10605985" y="5350891"/>
              <a:ext cx="232568" cy="2650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B450EE57-A8C1-CC4B-94D3-DDDF52460F7A}"/>
                </a:ext>
              </a:extLst>
            </p:cNvPr>
            <p:cNvSpPr/>
            <p:nvPr/>
          </p:nvSpPr>
          <p:spPr>
            <a:xfrm>
              <a:off x="10128572" y="5336755"/>
              <a:ext cx="232568" cy="26508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300F2EF1-3578-3F43-BC79-B4C1916150D8}"/>
              </a:ext>
            </a:extLst>
          </p:cNvPr>
          <p:cNvSpPr txBox="1"/>
          <p:nvPr/>
        </p:nvSpPr>
        <p:spPr>
          <a:xfrm>
            <a:off x="9989776" y="4334959"/>
            <a:ext cx="19831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How does it feel played backwards? </a:t>
            </a:r>
          </a:p>
        </p:txBody>
      </p:sp>
    </p:spTree>
    <p:extLst>
      <p:ext uri="{BB962C8B-B14F-4D97-AF65-F5344CB8AC3E}">
        <p14:creationId xmlns:p14="http://schemas.microsoft.com/office/powerpoint/2010/main" val="1620155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6CD00-581B-7749-ABBB-0C0D916A8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524" t="22636" r="27374" b="64823"/>
          <a:stretch/>
        </p:blipFill>
        <p:spPr>
          <a:xfrm>
            <a:off x="685801" y="4276656"/>
            <a:ext cx="7937273" cy="122316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1ADF88-34E0-1744-9A53-41208B040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47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03CDF-A20C-AA44-8A8A-AA1ECCB4D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AARON BURR: </a:t>
            </a:r>
            <a:br>
              <a:rPr lang="en-GB" dirty="0"/>
            </a:br>
            <a:r>
              <a:rPr lang="en-GB" dirty="0"/>
              <a:t>How does a bastard, orphan, son of a whore </a:t>
            </a:r>
            <a:br>
              <a:rPr lang="en-GB" dirty="0"/>
            </a:br>
            <a:r>
              <a:rPr lang="en-GB" dirty="0"/>
              <a:t>And a Scotsman, dropped in the middle of a forgotten spot in the Caribbean by providence impoverished,</a:t>
            </a:r>
            <a:br>
              <a:rPr lang="en-GB" dirty="0"/>
            </a:br>
            <a:r>
              <a:rPr lang="en-GB" dirty="0"/>
              <a:t>In squalor, grow up to be a hero and a scholar?</a:t>
            </a:r>
            <a:endParaRPr lang="en-US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FDC3BA4-90F3-EF45-B0EC-B1131FE5B036}"/>
              </a:ext>
            </a:extLst>
          </p:cNvPr>
          <p:cNvSpPr/>
          <p:nvPr/>
        </p:nvSpPr>
        <p:spPr>
          <a:xfrm>
            <a:off x="391407" y="4814875"/>
            <a:ext cx="986589" cy="78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Bm</a:t>
            </a:r>
            <a:endParaRPr lang="en-US" sz="3600" b="1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ED02888-2EB1-F642-9754-0BDF2E744ED3}"/>
              </a:ext>
            </a:extLst>
          </p:cNvPr>
          <p:cNvSpPr/>
          <p:nvPr/>
        </p:nvSpPr>
        <p:spPr>
          <a:xfrm>
            <a:off x="2950122" y="4814875"/>
            <a:ext cx="986589" cy="78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F#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6EE6753-3240-EC4B-9DF1-2B19700467FD}"/>
              </a:ext>
            </a:extLst>
          </p:cNvPr>
          <p:cNvSpPr/>
          <p:nvPr/>
        </p:nvSpPr>
        <p:spPr>
          <a:xfrm>
            <a:off x="5508837" y="4814875"/>
            <a:ext cx="986589" cy="78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436B04C-B17E-E842-857A-8D617BED003F}"/>
              </a:ext>
            </a:extLst>
          </p:cNvPr>
          <p:cNvSpPr/>
          <p:nvPr/>
        </p:nvSpPr>
        <p:spPr>
          <a:xfrm>
            <a:off x="8067552" y="4790811"/>
            <a:ext cx="986589" cy="78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D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391120B-41A5-4349-8B49-C73F241491D5}"/>
              </a:ext>
            </a:extLst>
          </p:cNvPr>
          <p:cNvSpPr/>
          <p:nvPr/>
        </p:nvSpPr>
        <p:spPr>
          <a:xfrm>
            <a:off x="9397796" y="4790811"/>
            <a:ext cx="1584825" cy="806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F#/A#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10CABD-DA6D-EC46-B3EE-9272EECA1B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837" y="5681149"/>
            <a:ext cx="6046372" cy="9429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7F515E-C7AB-EF42-8BB8-9B6582991B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83"/>
          <a:stretch/>
        </p:blipFill>
        <p:spPr>
          <a:xfrm>
            <a:off x="2950122" y="5681149"/>
            <a:ext cx="2558715" cy="9429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D7A48C-93AD-1A42-8F9B-C42BEA2EA5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83"/>
          <a:stretch/>
        </p:blipFill>
        <p:spPr>
          <a:xfrm>
            <a:off x="391407" y="5681149"/>
            <a:ext cx="2558715" cy="942974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91407" y="3930732"/>
            <a:ext cx="3669954" cy="77189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BASS NOTES ONLY</a:t>
            </a:r>
          </a:p>
          <a:p>
            <a:pPr algn="ctr"/>
            <a:r>
              <a:rPr lang="en-GB" sz="2400" b="1" dirty="0"/>
              <a:t>Click on 2 and 4</a:t>
            </a:r>
          </a:p>
        </p:txBody>
      </p:sp>
    </p:spTree>
    <p:extLst>
      <p:ext uri="{BB962C8B-B14F-4D97-AF65-F5344CB8AC3E}">
        <p14:creationId xmlns:p14="http://schemas.microsoft.com/office/powerpoint/2010/main" val="3459994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03CDF-A20C-AA44-8A8A-AA1ECCB4D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LAURENS: </a:t>
            </a:r>
            <a:br>
              <a:rPr lang="en-GB" dirty="0"/>
            </a:br>
            <a:r>
              <a:rPr lang="en-GB" dirty="0"/>
              <a:t>The ten-dollar founding father without a father</a:t>
            </a:r>
            <a:br>
              <a:rPr lang="en-GB" dirty="0"/>
            </a:br>
            <a:r>
              <a:rPr lang="en-GB" dirty="0"/>
              <a:t>Got a lot farther by working a lot harder</a:t>
            </a:r>
            <a:br>
              <a:rPr lang="en-GB" dirty="0"/>
            </a:br>
            <a:r>
              <a:rPr lang="en-GB" dirty="0"/>
              <a:t>By being a lot smarter By being a self-starter</a:t>
            </a:r>
            <a:br>
              <a:rPr lang="en-GB" dirty="0"/>
            </a:br>
            <a:r>
              <a:rPr lang="en-GB" dirty="0"/>
              <a:t>By fourteen, they placed him in charge of a trading charter</a:t>
            </a:r>
            <a:endParaRPr lang="en-US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FDC3BA4-90F3-EF45-B0EC-B1131FE5B036}"/>
              </a:ext>
            </a:extLst>
          </p:cNvPr>
          <p:cNvSpPr/>
          <p:nvPr/>
        </p:nvSpPr>
        <p:spPr>
          <a:xfrm>
            <a:off x="391407" y="4814875"/>
            <a:ext cx="986589" cy="78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Bm</a:t>
            </a:r>
            <a:endParaRPr lang="en-US" sz="3600" b="1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ED02888-2EB1-F642-9754-0BDF2E744ED3}"/>
              </a:ext>
            </a:extLst>
          </p:cNvPr>
          <p:cNvSpPr/>
          <p:nvPr/>
        </p:nvSpPr>
        <p:spPr>
          <a:xfrm>
            <a:off x="2950122" y="4814875"/>
            <a:ext cx="986589" cy="78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F#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6EE6753-3240-EC4B-9DF1-2B19700467FD}"/>
              </a:ext>
            </a:extLst>
          </p:cNvPr>
          <p:cNvSpPr/>
          <p:nvPr/>
        </p:nvSpPr>
        <p:spPr>
          <a:xfrm>
            <a:off x="5508837" y="4814875"/>
            <a:ext cx="986589" cy="78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436B04C-B17E-E842-857A-8D617BED003F}"/>
              </a:ext>
            </a:extLst>
          </p:cNvPr>
          <p:cNvSpPr/>
          <p:nvPr/>
        </p:nvSpPr>
        <p:spPr>
          <a:xfrm>
            <a:off x="8067552" y="4790811"/>
            <a:ext cx="986589" cy="78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D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391120B-41A5-4349-8B49-C73F241491D5}"/>
              </a:ext>
            </a:extLst>
          </p:cNvPr>
          <p:cNvSpPr/>
          <p:nvPr/>
        </p:nvSpPr>
        <p:spPr>
          <a:xfrm>
            <a:off x="9397796" y="4790811"/>
            <a:ext cx="1584825" cy="806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F#/A#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10CABD-DA6D-EC46-B3EE-9272EECA1B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837" y="5681149"/>
            <a:ext cx="6046372" cy="9429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7F515E-C7AB-EF42-8BB8-9B6582991B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83"/>
          <a:stretch/>
        </p:blipFill>
        <p:spPr>
          <a:xfrm>
            <a:off x="2950122" y="5681149"/>
            <a:ext cx="2558715" cy="9429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D7A48C-93AD-1A42-8F9B-C42BEA2EA5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83"/>
          <a:stretch/>
        </p:blipFill>
        <p:spPr>
          <a:xfrm>
            <a:off x="391407" y="5681149"/>
            <a:ext cx="2558715" cy="942974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91407" y="3930732"/>
            <a:ext cx="3669954" cy="77189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BASS NOTES ONLY</a:t>
            </a:r>
          </a:p>
          <a:p>
            <a:pPr algn="ctr"/>
            <a:r>
              <a:rPr lang="en-GB" sz="2400" b="1" dirty="0"/>
              <a:t>Click on 2 and 4</a:t>
            </a:r>
          </a:p>
        </p:txBody>
      </p:sp>
    </p:spTree>
    <p:extLst>
      <p:ext uri="{BB962C8B-B14F-4D97-AF65-F5344CB8AC3E}">
        <p14:creationId xmlns:p14="http://schemas.microsoft.com/office/powerpoint/2010/main" val="9695639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1_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{EBB5FDD2-C6AF-C048-AB5C-83FAB2D780C8}tf10001058</Template>
  <TotalTime>1478</TotalTime>
  <Words>486</Words>
  <Application>Microsoft Macintosh PowerPoint</Application>
  <PresentationFormat>Widescreen</PresentationFormat>
  <Paragraphs>299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Bodoni 72 Smallcaps Book</vt:lpstr>
      <vt:lpstr>Calibri</vt:lpstr>
      <vt:lpstr>Calibri Light</vt:lpstr>
      <vt:lpstr>Times New Roman</vt:lpstr>
      <vt:lpstr>Celestial</vt:lpstr>
      <vt:lpstr>1_Celestial</vt:lpstr>
      <vt:lpstr>PowerPoint Presentation</vt:lpstr>
      <vt:lpstr>What is the show all about?</vt:lpstr>
      <vt:lpstr>PowerPoint Presentation</vt:lpstr>
      <vt:lpstr>Chord progression 1:</vt:lpstr>
      <vt:lpstr>Chord progression 2 ‘IN NEW YORK YOU CAN BE A NEW MAN’:</vt:lpstr>
      <vt:lpstr>The ascending bass line (2 beats per chord)</vt:lpstr>
      <vt:lpstr>INTRO</vt:lpstr>
      <vt:lpstr>AARON BURR:  How does a bastard, orphan, son of a whore  And a Scotsman, dropped in the middle of a forgotten spot in the Caribbean by providence impoverished, In squalor, grow up to be a hero and a scholar?</vt:lpstr>
      <vt:lpstr>LAURENS:  The ten-dollar founding father without a father Got a lot farther by working a lot harder By being a lot smarter By being a self-starter By fourteen, they placed him in charge of a trading charter</vt:lpstr>
      <vt:lpstr>THOMAS JEFFERSON: And every day while slaves were being slaughtered and carted away Across the waves, he struggled and kept his guard up Inside, he was longing for something to be a part of The brother was ready to beg, steal, borrow, or barter</vt:lpstr>
      <vt:lpstr>MADISON: Then a hurricane came, and devastation reigned Our man saw his future drip, dripping down the drain Put a pencil to his temple, connected it to his brain And he wrote his first refrain, a testament to his pain</vt:lpstr>
      <vt:lpstr>AARON BURR: Well, the word got around, they said, this kid is insane, man Took up a collection just to send him to the mainland Get your education, don’t forget from whence you came  And the world is gonna know your name What’s your name, man?</vt:lpstr>
      <vt:lpstr>ALEXANDER HAMILTON: Alexander Hamilton My name is Alexander Hamilton And there’s a million things I haven’t done But just you wait, just you wait</vt:lpstr>
      <vt:lpstr>ELIZA HAMILTON: When he was ten his father split, full of it, debt-ridden Two years later, see Alex and his mother bed-ridden Half-dead sittin' in their own sick, the scent thick  ALL (N.C): And Alex got better but his mother went quick</vt:lpstr>
      <vt:lpstr>GEORGE WASHINGTON:  Moved in with a cousin, the cousin committed suicide Left him with nothin' but ruined pride, something new inside, a voice saying ALL: Alex, you gotta fend for yourself He started retreatin' and readin' every treatise on the shelf</vt:lpstr>
      <vt:lpstr>AARON BURR: There would have been nothin' left to do for someone less astute He woulda been dead or destitute without a cent of restitution Started workin', clerkin' for his late mother’s landlord Tradin' sugar cane and rum and all the things he can’t afford </vt:lpstr>
      <vt:lpstr>Scammin' for every book he can get his hands on Plannin' for the future see him now as he stands on the bow of a ship headed for a new land - in New York you can be a new man </vt:lpstr>
      <vt:lpstr>ALL: In New York you can be a new man In New York you can be a new man  In New York you can be a new man In New York you can be a new man   HAMILTON: Just you wait</vt:lpstr>
      <vt:lpstr>ALL:  Alexander Hamilton We are waiting in the wings for you You could never back down You never learned to take your time</vt:lpstr>
      <vt:lpstr>ALL:  Oh, Alexander Hamilton When America sings for you Will they know what you overcame? Will they know you rewrote your game? </vt:lpstr>
      <vt:lpstr>The world will never be the same, oh</vt:lpstr>
      <vt:lpstr>AARON BURR: The ship is in the harbour now See if you can spot him Another immigrant comin' up from the bottom His enemies destroyed his rep America forgot him</vt:lpstr>
      <vt:lpstr>MADISON/LAFAYETTE/JEFFERSON:  We fought with him LAURENS/PHILIP: Me, I died for him WASHINGTON: Me, I trusted him ELIZA/ANGELICA/MARIA: Me, I loved him   AARON BURR: And me,            I’m the damn fool  that shot him</vt:lpstr>
      <vt:lpstr>ALL: There’s a million things I haven’t done But just you wait AARON BURR: What’s your name, man? ALL: Alexander Hamilton!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Werry J Miss</dc:creator>
  <cp:lastModifiedBy>Werry J Miss</cp:lastModifiedBy>
  <cp:revision>45</cp:revision>
  <dcterms:modified xsi:type="dcterms:W3CDTF">2018-04-24T15:24:42Z</dcterms:modified>
</cp:coreProperties>
</file>